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  <p:sldMasterId id="2147483690" r:id="rId3"/>
    <p:sldMasterId id="2147483705" r:id="rId4"/>
  </p:sldMasterIdLst>
  <p:sldIdLst>
    <p:sldId id="323" r:id="rId5"/>
    <p:sldId id="257" r:id="rId6"/>
    <p:sldId id="265" r:id="rId7"/>
    <p:sldId id="260" r:id="rId8"/>
    <p:sldId id="284" r:id="rId9"/>
    <p:sldId id="266" r:id="rId10"/>
    <p:sldId id="286" r:id="rId11"/>
    <p:sldId id="287" r:id="rId12"/>
    <p:sldId id="258" r:id="rId13"/>
    <p:sldId id="285" r:id="rId14"/>
    <p:sldId id="288" r:id="rId15"/>
    <p:sldId id="289" r:id="rId16"/>
    <p:sldId id="290" r:id="rId17"/>
    <p:sldId id="291" r:id="rId18"/>
    <p:sldId id="292" r:id="rId19"/>
    <p:sldId id="264" r:id="rId20"/>
    <p:sldId id="261" r:id="rId21"/>
    <p:sldId id="263" r:id="rId22"/>
    <p:sldId id="304" r:id="rId23"/>
    <p:sldId id="267" r:id="rId24"/>
    <p:sldId id="335" r:id="rId25"/>
    <p:sldId id="278" r:id="rId26"/>
    <p:sldId id="280" r:id="rId27"/>
    <p:sldId id="282" r:id="rId28"/>
    <p:sldId id="283" r:id="rId29"/>
    <p:sldId id="281" r:id="rId30"/>
    <p:sldId id="308" r:id="rId31"/>
    <p:sldId id="309" r:id="rId32"/>
    <p:sldId id="310" r:id="rId33"/>
    <p:sldId id="311" r:id="rId34"/>
    <p:sldId id="312" r:id="rId35"/>
    <p:sldId id="313" r:id="rId36"/>
    <p:sldId id="321" r:id="rId37"/>
    <p:sldId id="322" r:id="rId38"/>
    <p:sldId id="262" r:id="rId39"/>
    <p:sldId id="296" r:id="rId40"/>
    <p:sldId id="297" r:id="rId41"/>
    <p:sldId id="293" r:id="rId42"/>
    <p:sldId id="294" r:id="rId43"/>
    <p:sldId id="318" r:id="rId44"/>
    <p:sldId id="298" r:id="rId45"/>
    <p:sldId id="299" r:id="rId46"/>
    <p:sldId id="300" r:id="rId47"/>
    <p:sldId id="319" r:id="rId48"/>
    <p:sldId id="327" r:id="rId49"/>
    <p:sldId id="320" r:id="rId50"/>
    <p:sldId id="301" r:id="rId51"/>
    <p:sldId id="305" r:id="rId52"/>
    <p:sldId id="306" r:id="rId53"/>
    <p:sldId id="307" r:id="rId54"/>
    <p:sldId id="314" r:id="rId55"/>
    <p:sldId id="315" r:id="rId56"/>
    <p:sldId id="316" r:id="rId57"/>
    <p:sldId id="328" r:id="rId58"/>
    <p:sldId id="329" r:id="rId59"/>
    <p:sldId id="330" r:id="rId60"/>
    <p:sldId id="332" r:id="rId61"/>
    <p:sldId id="336" r:id="rId62"/>
    <p:sldId id="337" r:id="rId63"/>
    <p:sldId id="338" r:id="rId64"/>
    <p:sldId id="269" r:id="rId65"/>
    <p:sldId id="270" r:id="rId66"/>
    <p:sldId id="302" r:id="rId67"/>
    <p:sldId id="271" r:id="rId68"/>
    <p:sldId id="303" r:id="rId69"/>
    <p:sldId id="272" r:id="rId70"/>
    <p:sldId id="273" r:id="rId71"/>
    <p:sldId id="274" r:id="rId72"/>
    <p:sldId id="324" r:id="rId73"/>
    <p:sldId id="325" r:id="rId74"/>
    <p:sldId id="326" r:id="rId75"/>
    <p:sldId id="275" r:id="rId76"/>
    <p:sldId id="276" r:id="rId77"/>
    <p:sldId id="277" r:id="rId78"/>
    <p:sldId id="339" r:id="rId79"/>
    <p:sldId id="334" r:id="rId80"/>
    <p:sldId id="333" r:id="rId81"/>
    <p:sldId id="340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0F0"/>
    <a:srgbClr val="BE2F2D"/>
    <a:srgbClr val="03823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/>
    <p:restoredTop sz="96327"/>
  </p:normalViewPr>
  <p:slideViewPr>
    <p:cSldViewPr snapToGrid="0">
      <p:cViewPr varScale="1">
        <p:scale>
          <a:sx n="129" d="100"/>
          <a:sy n="129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3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532F2F-A847-E545-9B91-A6BE840D0424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746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523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92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21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34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52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06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826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0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4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6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4B2FDC-BAB7-B34B-ACD7-05EB77DF6B7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D9D60-22A9-B948-8778-1F1FD00BECD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1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022130-DDB9-2244-A12C-1DB0C5C74352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543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820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462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190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8310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8260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07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3226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4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60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2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1A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13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A3571-EE3E-C348-9034-AA54F091CAF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541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5ADDA-5901-1542-B41E-C99E3EE6848C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229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21BBA-8D0F-3D4E-8C67-29CFE6F2113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9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2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7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35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38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882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rgbClr val="1A0B2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31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ACB7-3691-4140-ABB6-BAAC5FE73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F1FCB-919F-5A4E-97ED-CB8E41E9E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0342E-32F4-6F4C-896C-6BAFF15E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C5B2D-6376-D640-9DAA-7A856934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087E-9249-914D-B588-63A09E602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8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3DD-6BD7-7942-B303-ECF87178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6268D-F689-4F4B-B1B0-DE7629DED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462-1E51-2645-BF67-C56040C4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9709B-0269-DC4D-9E72-7207AB5D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2277E-A1E5-9B41-9008-50378397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2C2EFD-D538-CD4B-87B2-AD5590E6032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661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321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745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129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57D0B-86C3-624E-99D0-ECD81177B07E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3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Alt">
    <p:bg>
      <p:bgPr>
        <a:solidFill>
          <a:srgbClr val="3F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18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1BC8C1-B8BB-3141-AFCE-D98F2712D15B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225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4D608-23BF-8B47-8E0A-6CCB9F19A33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664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595C24-7BFD-1448-A8C6-55F086A1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4BFB4-2609-5E4F-9173-5D73B28A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368E6-B134-574B-8FCC-BA3E1D3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9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677-DFD3-7444-94D4-3E35DED47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2D4F-8D0C-6149-B0CF-B26E5557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1ABE2-545C-6F47-B71E-F53801570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55B7C-BFE8-1F47-9B74-1772166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A8E25-6A8D-E14B-8F92-6D319E1D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DC3C2-F170-A448-96CC-2DC381FF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65162-3B62-2446-A943-1F23B2A764F9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38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AD4A-1B23-B045-A174-3DC47A0F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B355-8B4A-B142-89E3-3E2C15428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53F2A-A397-7242-AC29-4F8A236AC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218C3-7873-6345-80B0-FA93BDAA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76618-8E71-DA4B-AABE-3F5F2A3D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3A10-8C90-E540-8798-1C0D5636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99A66B-3548-1E4F-AF6A-1E0E4722403B}"/>
              </a:ext>
            </a:extLst>
          </p:cNvPr>
          <p:cNvSpPr/>
          <p:nvPr/>
        </p:nvSpPr>
        <p:spPr>
          <a:xfrm>
            <a:off x="-11289" y="953330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515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22AB-62E7-5246-B232-F94FE419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E41C6-B5C8-AC49-9FC5-C7B17FEF4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D1FDC-0703-A447-897B-65E3CC3C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B0C3-952C-2A4D-9DBD-F039FD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C5136-CCB2-3948-BCBC-E87F136C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BB-211F-4C4E-9CDC-4323E24BD098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DD73-71E8-9D44-BC42-E86CE7ECD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6CBB8-A88B-9843-9176-2A5EE2ACE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BE61-7C08-2F4D-8644-CEB52B34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CAD3-C6C5-A641-B645-95F8CF2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F4460-33BD-2D4F-978E-591C5DF3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F77A1E-149F-D842-9583-CE2E5359722F}"/>
              </a:ext>
            </a:extLst>
          </p:cNvPr>
          <p:cNvSpPr/>
          <p:nvPr/>
        </p:nvSpPr>
        <p:spPr>
          <a:xfrm rot="5400000">
            <a:off x="9898237" y="-174146"/>
            <a:ext cx="282225" cy="6079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7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4AAD-66CE-5E49-93F6-ED8409CF3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81FB-F17F-9F48-A58E-F41484A3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04FDC-A296-4C40-B986-C3301779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E7D8B-2979-BE46-9DD1-E6148BA0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4E2CA-7E10-FD40-9151-978B91C8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7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CDA6-A07D-ED43-B796-75F554942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C6E1-202C-854E-AEF6-E54884234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8398-EB02-3740-9E89-B23A1561F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02609-7768-B54C-9314-EFC78EB3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9F2-6EDB-C647-BCC4-6858F0ED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827C9-5B25-324F-90A9-28C2D4978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E7386-34E9-7D46-ADA4-1644E85D05A1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2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25C6-0C55-B145-8CA5-B0F4DE1F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DB956-56E9-D649-A082-D139E630B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6B7BA-B873-D24D-9C70-3192D1E11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B2FB5-3920-374A-8CEB-1F61FBA96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A0F28D-CB48-D44A-ABDE-F114CC5706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91A65-CA01-9B47-998D-E05FDC0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A680F-B6B8-AE47-A239-B0029070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FF4D1-B1B2-7F45-85A7-4BCB6201F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8679DF-DC49-854D-B8E9-487E6078F560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5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354-71D7-364A-82B9-007CB2C3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144EBF-EA32-7C4D-A37F-C65B7510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AA20E-A855-1548-BBE1-BD7DD2CB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59B80-C76C-9349-BEEF-598DCB10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81C06-E193-3041-BFBC-BC83947C0EFD}"/>
              </a:ext>
            </a:extLst>
          </p:cNvPr>
          <p:cNvSpPr/>
          <p:nvPr/>
        </p:nvSpPr>
        <p:spPr>
          <a:xfrm>
            <a:off x="-13854" y="723936"/>
            <a:ext cx="772390" cy="607940"/>
          </a:xfrm>
          <a:prstGeom prst="rect">
            <a:avLst/>
          </a:prstGeom>
          <a:solidFill>
            <a:srgbClr val="3F000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17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3F0001"/>
          </a:solidFill>
          <a:ln>
            <a:solidFill>
              <a:srgbClr val="3F000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A40175F-AA93-F04F-B184-9005A7FC1DA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AE802CAB-523C-5840-9B30-17FA8FE6E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0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8260F"/>
          </a:solidFill>
          <a:ln>
            <a:solidFill>
              <a:srgbClr val="18260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rgbClr val="1A0B26"/>
          </a:solidFill>
          <a:ln>
            <a:solidFill>
              <a:srgbClr val="1A0B2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7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7BFFE0-459D-6C4B-893B-AED4643C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7A125-1E92-1345-A603-7776527F3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AB5142-617D-8B4E-A298-462C076A7404}"/>
              </a:ext>
            </a:extLst>
          </p:cNvPr>
          <p:cNvSpPr/>
          <p:nvPr/>
        </p:nvSpPr>
        <p:spPr>
          <a:xfrm>
            <a:off x="-10394" y="6333581"/>
            <a:ext cx="12202393" cy="546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Varta" pitchFamily="2" charset="77"/>
              <a:cs typeface="Varta" pitchFamily="2" charset="77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1889-A94F-8141-A8ED-5862D28C64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E9FB76D8-78CB-FF48-AA94-3C67612D9818}" type="datetimeFigureOut">
              <a:rPr lang="en-US" smtClean="0"/>
              <a:t>3/14/23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CB6-8DAC-2547-80BC-FB90FC9D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143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FE83-C315-0741-A75A-964B2E55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143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arta" pitchFamily="2" charset="77"/>
                <a:cs typeface="Varta" pitchFamily="2" charset="77"/>
              </a:defRPr>
            </a:lvl1pPr>
          </a:lstStyle>
          <a:p>
            <a:fld id="{768B4E4F-9B9C-E749-A9A0-E06E35BFC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Varta" pitchFamily="2" charset="77"/>
          <a:ea typeface="+mj-ea"/>
          <a:cs typeface="Varta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arta" pitchFamily="2" charset="77"/>
          <a:ea typeface="+mn-ea"/>
          <a:cs typeface="Varta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geforce/news/introducing-rtx-30-series-graphics-cards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vidia-amper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en-us/data-center/tensor-cores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DDR5_SDRAM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hopper-architecture-in-depth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cuda-refresher-cuda-programming-model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leimao.github.io/blog/Proper-CUDA-Error-Checkin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vidia.com/content/PDF/fermi_white_papers/NVIDIA_Fermi_Compute_Architecture_Whitepaper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BCF70-769D-A2D4-B08C-791F45D7E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NVIDIA GPUs and the CUDA Programming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82A2A-ABF0-D570-021B-2D2B755824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441/541</a:t>
            </a:r>
          </a:p>
          <a:p>
            <a:r>
              <a:rPr lang="en-US" dirty="0"/>
              <a:t>Winter 2023</a:t>
            </a:r>
          </a:p>
        </p:txBody>
      </p:sp>
    </p:spTree>
    <p:extLst>
      <p:ext uri="{BB962C8B-B14F-4D97-AF65-F5344CB8AC3E}">
        <p14:creationId xmlns:p14="http://schemas.microsoft.com/office/powerpoint/2010/main" val="3950698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CUDA cores typically handle both int and float point operations,</a:t>
            </a:r>
          </a:p>
          <a:p>
            <a:endParaRPr lang="en-US" dirty="0"/>
          </a:p>
          <a:p>
            <a:r>
              <a:rPr lang="en-US" dirty="0"/>
              <a:t>Thread instructions are assigned to one CUDA core.</a:t>
            </a:r>
          </a:p>
          <a:p>
            <a:endParaRPr lang="en-US" dirty="0"/>
          </a:p>
          <a:p>
            <a:r>
              <a:rPr lang="en-US" dirty="0"/>
              <a:t>In other words, every thread occupies a single CUDA core.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F85DFD-4668-F933-1D0B-1304069EF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29572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4688D5-F4BC-16EE-E8E2-6F57A0D700AE}"/>
              </a:ext>
            </a:extLst>
          </p:cNvPr>
          <p:cNvSpPr txBox="1"/>
          <p:nvPr/>
        </p:nvSpPr>
        <p:spPr>
          <a:xfrm>
            <a:off x="7401892" y="4782844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7766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parallelization!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Modern NVIDIA GPUs typically have multiple SMs!</a:t>
            </a:r>
          </a:p>
          <a:p>
            <a:endParaRPr lang="en-US" dirty="0"/>
          </a:p>
          <a:p>
            <a:r>
              <a:rPr lang="en-US" dirty="0"/>
              <a:t>If you have 128 CUDA Cores per SM, and 8 SMs in one GPU, that’s 1024 CUDA Cores total.</a:t>
            </a:r>
          </a:p>
          <a:p>
            <a:endParaRPr lang="en-US" dirty="0"/>
          </a:p>
          <a:p>
            <a:r>
              <a:rPr lang="en-US" dirty="0"/>
              <a:t>1024 FPUs =&gt; 1024 FMAs per clock cycle!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BF8E8C-8987-1C64-E68A-B8832E6AF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4477" y="1253331"/>
            <a:ext cx="4897050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3F34E-5F6F-EAE4-EF4E-C7996EFD257C}"/>
              </a:ext>
            </a:extLst>
          </p:cNvPr>
          <p:cNvSpPr txBox="1"/>
          <p:nvPr/>
        </p:nvSpPr>
        <p:spPr>
          <a:xfrm>
            <a:off x="7578223" y="5704060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6648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</p:spTree>
    <p:extLst>
      <p:ext uri="{BB962C8B-B14F-4D97-AF65-F5344CB8AC3E}">
        <p14:creationId xmlns:p14="http://schemas.microsoft.com/office/powerpoint/2010/main" val="37766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</p:spTree>
    <p:extLst>
      <p:ext uri="{BB962C8B-B14F-4D97-AF65-F5344CB8AC3E}">
        <p14:creationId xmlns:p14="http://schemas.microsoft.com/office/powerpoint/2010/main" val="375361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GPU would you pick?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60ED5-F744-9B01-48D4-B23BE78579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64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4000 MHz clock speed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EFD5D6-9F05-6ACD-CDDF-2810978200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GPU with </a:t>
            </a:r>
          </a:p>
          <a:p>
            <a:r>
              <a:rPr lang="en-US" dirty="0"/>
              <a:t>128 CUDA Cores per SM,</a:t>
            </a:r>
          </a:p>
          <a:p>
            <a:r>
              <a:rPr lang="en-US" dirty="0"/>
              <a:t>32 SMs,</a:t>
            </a:r>
          </a:p>
          <a:p>
            <a:r>
              <a:rPr lang="en-US" dirty="0"/>
              <a:t>2000 MHz clock speed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801DA-933E-C53B-0D1D-50DFA372F21F}"/>
              </a:ext>
            </a:extLst>
          </p:cNvPr>
          <p:cNvSpPr txBox="1"/>
          <p:nvPr/>
        </p:nvSpPr>
        <p:spPr>
          <a:xfrm>
            <a:off x="4924044" y="453224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E2F2D"/>
                </a:solidFill>
              </a:rPr>
              <a:t>It depends!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C6EB3-7F9E-2CC6-0181-20E7F2334268}"/>
              </a:ext>
            </a:extLst>
          </p:cNvPr>
          <p:cNvSpPr txBox="1"/>
          <p:nvPr/>
        </p:nvSpPr>
        <p:spPr>
          <a:xfrm>
            <a:off x="4326926" y="5296237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What’s the architecture?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power requirement?</a:t>
            </a:r>
          </a:p>
          <a:p>
            <a:r>
              <a:rPr lang="en-US" sz="2000" dirty="0">
                <a:solidFill>
                  <a:srgbClr val="002060"/>
                </a:solidFill>
              </a:rPr>
              <a:t>What’s the price?</a:t>
            </a:r>
          </a:p>
        </p:txBody>
      </p:sp>
    </p:spTree>
    <p:extLst>
      <p:ext uri="{BB962C8B-B14F-4D97-AF65-F5344CB8AC3E}">
        <p14:creationId xmlns:p14="http://schemas.microsoft.com/office/powerpoint/2010/main" val="40372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CCB7-71D8-7679-FC3C-0AAD3D2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cores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BA9400-DBB7-51DE-5F11-8876B731D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3702" y="1561480"/>
            <a:ext cx="8884596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BF41F8-2D71-AB49-3B72-206133E76FDC}"/>
              </a:ext>
            </a:extLst>
          </p:cNvPr>
          <p:cNvSpPr txBox="1"/>
          <p:nvPr/>
        </p:nvSpPr>
        <p:spPr>
          <a:xfrm>
            <a:off x="5515552" y="5912818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12236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6FAD0-1AFB-8751-315B-42AE37FC3D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real-time ray traced renders at high resolution.</a:t>
            </a:r>
          </a:p>
          <a:p>
            <a:endParaRPr lang="en-US" dirty="0"/>
          </a:p>
          <a:p>
            <a:r>
              <a:rPr lang="en-US" dirty="0"/>
              <a:t>Bounding Volume Hierarchy (BVH), Ray-Triangle Intersection, and Denoising are all accelerated by RT cores.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3C82C4-AA09-6369-67BD-8DCDB40287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5511"/>
            <a:ext cx="5181600" cy="291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36B99-72B5-21FD-43EA-D72624D8D3D0}"/>
              </a:ext>
            </a:extLst>
          </p:cNvPr>
          <p:cNvSpPr txBox="1"/>
          <p:nvPr/>
        </p:nvSpPr>
        <p:spPr>
          <a:xfrm>
            <a:off x="8182552" y="5457076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2964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AI and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of 2021, NVIDIA was reported to have an approximately 80% share of “AI processors.”</a:t>
            </a:r>
          </a:p>
          <a:p>
            <a:endParaRPr lang="en-US" dirty="0"/>
          </a:p>
          <a:p>
            <a:r>
              <a:rPr lang="en-US" dirty="0"/>
              <a:t>Tesla GPUs (category not the architecture) are designed for compute servers.</a:t>
            </a:r>
          </a:p>
          <a:p>
            <a:endParaRPr lang="en-US" dirty="0"/>
          </a:p>
          <a:p>
            <a:r>
              <a:rPr lang="en-US" dirty="0"/>
              <a:t>Typically 8 of those cards are packed into a single node, with </a:t>
            </a:r>
            <a:r>
              <a:rPr lang="en-US" dirty="0" err="1"/>
              <a:t>NVLink</a:t>
            </a:r>
            <a:r>
              <a:rPr lang="en-US" dirty="0"/>
              <a:t>-compatible CPUs that provide fast communication between the GPUs.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7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Cores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AE462-1D0B-D049-952E-1DB534A6E7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Cores dedicated to performing matrix multiply and accumulate (MMAs.)</a:t>
            </a:r>
          </a:p>
          <a:p>
            <a:endParaRPr lang="en-US" dirty="0"/>
          </a:p>
          <a:p>
            <a:r>
              <a:rPr lang="en-US" dirty="0"/>
              <a:t>Volta Tensor Cores perform 64 (4x4x4 matrix multiply and accumulate) FMAs per clock cycle.</a:t>
            </a:r>
          </a:p>
        </p:txBody>
      </p:sp>
      <p:pic>
        <p:nvPicPr>
          <p:cNvPr id="3076" name="Picture 4" descr="Volta Tensor Cores">
            <a:extLst>
              <a:ext uri="{FF2B5EF4-FFF2-40B4-BE49-F238E27FC236}">
                <a16:creationId xmlns:a16="http://schemas.microsoft.com/office/drawing/2014/main" id="{9CA7E5D9-327C-23B1-4315-E3C725F4E6D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4295"/>
            <a:ext cx="5181600" cy="291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80AC0-0F6C-61D9-BC35-C6C36F916855}"/>
              </a:ext>
            </a:extLst>
          </p:cNvPr>
          <p:cNvSpPr txBox="1"/>
          <p:nvPr/>
        </p:nvSpPr>
        <p:spPr>
          <a:xfrm>
            <a:off x="8182552" y="545829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279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topic: how much that can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Exactly a year ago, a computer vision model (with ~ 30 M parameters) we were working on in our lab took 9 days to train on ~1.4M images on 8 A100 GPUs (the best server class card available.)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a month ago, we trained a slightly more complicated version of that same model in less than a day on the same hardware!</a:t>
            </a:r>
          </a:p>
        </p:txBody>
      </p:sp>
    </p:spTree>
    <p:extLst>
      <p:ext uri="{BB962C8B-B14F-4D97-AF65-F5344CB8AC3E}">
        <p14:creationId xmlns:p14="http://schemas.microsoft.com/office/powerpoint/2010/main" val="3140180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6FEB56-FC3F-98F0-9472-93E0E5E8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3A3FBF-5D0F-8C76-93A2-0F75AFC99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NVIDIA GPUs and CUDA</a:t>
            </a:r>
          </a:p>
          <a:p>
            <a:r>
              <a:rPr lang="en-US" dirty="0"/>
              <a:t>Intro to the CUDA programming model</a:t>
            </a:r>
          </a:p>
          <a:p>
            <a:r>
              <a:rPr lang="en-US" dirty="0"/>
              <a:t>Setting up environment</a:t>
            </a:r>
          </a:p>
          <a:p>
            <a:r>
              <a:rPr lang="en-US" dirty="0"/>
              <a:t>Live coding a simple kernel</a:t>
            </a:r>
          </a:p>
          <a:p>
            <a:r>
              <a:rPr lang="en-US" dirty="0"/>
              <a:t>Project 3F</a:t>
            </a:r>
          </a:p>
        </p:txBody>
      </p:sp>
    </p:spTree>
    <p:extLst>
      <p:ext uri="{BB962C8B-B14F-4D97-AF65-F5344CB8AC3E}">
        <p14:creationId xmlns:p14="http://schemas.microsoft.com/office/powerpoint/2010/main" val="3571400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5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E2F2D"/>
                </a:solidFill>
              </a:rPr>
              <a:t>Host: </a:t>
            </a:r>
            <a:r>
              <a:rPr lang="en-US" dirty="0"/>
              <a:t>Main processor (CPU)</a:t>
            </a:r>
          </a:p>
          <a:p>
            <a:pPr lvl="1"/>
            <a:r>
              <a:rPr lang="en-US" dirty="0"/>
              <a:t>Host code: CPU instructions (C++)</a:t>
            </a:r>
          </a:p>
          <a:p>
            <a:pPr lvl="1"/>
            <a:r>
              <a:rPr lang="en-US" dirty="0"/>
              <a:t>Host memory: main RAM.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Device: </a:t>
            </a:r>
            <a:r>
              <a:rPr lang="en-US" dirty="0"/>
              <a:t>CUDA-compatible device (GPU)</a:t>
            </a:r>
          </a:p>
          <a:p>
            <a:pPr lvl="1"/>
            <a:r>
              <a:rPr lang="en-US" dirty="0"/>
              <a:t>Device code: GPU instructions (CUDA or C++ compiled into CUDA instructions)</a:t>
            </a:r>
          </a:p>
          <a:p>
            <a:pPr lvl="1"/>
            <a:r>
              <a:rPr lang="en-US" dirty="0"/>
              <a:t>Device memory: GPU DRAM (</a:t>
            </a:r>
            <a:r>
              <a:rPr lang="en-US" dirty="0">
                <a:hlinkClick r:id="rId2"/>
              </a:rPr>
              <a:t>Dynamic RAM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7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off at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allocated.</a:t>
            </a:r>
          </a:p>
          <a:p>
            <a:r>
              <a:rPr lang="en-US" dirty="0"/>
              <a:t>Data is transferred from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code is run.</a:t>
            </a:r>
          </a:p>
          <a:p>
            <a:r>
              <a:rPr lang="en-US" dirty="0"/>
              <a:t>Outputs are transferred from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to </a:t>
            </a:r>
            <a:r>
              <a:rPr lang="en-US" dirty="0">
                <a:solidFill>
                  <a:srgbClr val="C00000"/>
                </a:solidFill>
              </a:rPr>
              <a:t>host</a:t>
            </a:r>
            <a:r>
              <a:rPr lang="en-US" dirty="0"/>
              <a:t> memory.</a:t>
            </a:r>
          </a:p>
          <a:p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memory is freed.</a:t>
            </a:r>
          </a:p>
        </p:txBody>
      </p:sp>
    </p:spTree>
    <p:extLst>
      <p:ext uri="{BB962C8B-B14F-4D97-AF65-F5344CB8AC3E}">
        <p14:creationId xmlns:p14="http://schemas.microsoft.com/office/powerpoint/2010/main" val="295026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Shader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program executes the shader program.</a:t>
            </a:r>
          </a:p>
          <a:p>
            <a:r>
              <a:rPr lang="en-US" dirty="0"/>
              <a:t>Shader programs are written in GLSL.</a:t>
            </a:r>
          </a:p>
          <a:p>
            <a:r>
              <a:rPr lang="en-US" dirty="0"/>
              <a:t>Each instance of a shader affects at most a single output pixel.</a:t>
            </a:r>
          </a:p>
        </p:txBody>
      </p:sp>
    </p:spTree>
    <p:extLst>
      <p:ext uri="{BB962C8B-B14F-4D97-AF65-F5344CB8AC3E}">
        <p14:creationId xmlns:p14="http://schemas.microsoft.com/office/powerpoint/2010/main" val="120836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Fragment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Fragment shader takes </a:t>
            </a:r>
          </a:p>
          <a:p>
            <a:pPr marL="0" indent="0">
              <a:buNone/>
            </a:pPr>
            <a:r>
              <a:rPr lang="en-US" dirty="0"/>
              <a:t>	color,</a:t>
            </a:r>
          </a:p>
          <a:p>
            <a:pPr marL="0" indent="0">
              <a:buNone/>
            </a:pPr>
            <a:r>
              <a:rPr lang="en-US" dirty="0"/>
              <a:t>	shading amount;</a:t>
            </a:r>
          </a:p>
          <a:p>
            <a:pPr marL="0" indent="0">
              <a:buNone/>
            </a:pPr>
            <a:r>
              <a:rPr lang="en-US" dirty="0"/>
              <a:t>and produced the final color.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doesn’t care where the pixel is! </a:t>
            </a:r>
          </a:p>
          <a:p>
            <a:r>
              <a:rPr lang="en-US" dirty="0"/>
              <a:t>Doesn’t need to know anything about the image.</a:t>
            </a:r>
          </a:p>
          <a:p>
            <a:r>
              <a:rPr lang="en-US" dirty="0"/>
              <a:t>This makes it highly parallelizable.</a:t>
            </a:r>
          </a:p>
        </p:txBody>
      </p:sp>
    </p:spTree>
    <p:extLst>
      <p:ext uri="{BB962C8B-B14F-4D97-AF65-F5344CB8AC3E}">
        <p14:creationId xmlns:p14="http://schemas.microsoft.com/office/powerpoint/2010/main" val="479085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2A Vertex Shader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Vertex Shader inputs:</a:t>
            </a:r>
          </a:p>
          <a:p>
            <a:pPr marL="0" indent="0">
              <a:buNone/>
            </a:pPr>
            <a:r>
              <a:rPr lang="en-US" dirty="0"/>
              <a:t>	Vertex: position, color, normal</a:t>
            </a:r>
          </a:p>
          <a:p>
            <a:pPr marL="0" indent="0">
              <a:buNone/>
            </a:pPr>
            <a:r>
              <a:rPr lang="en-US" dirty="0"/>
              <a:t>	Transformations,</a:t>
            </a:r>
          </a:p>
          <a:p>
            <a:pPr marL="0" indent="0">
              <a:buNone/>
            </a:pPr>
            <a:r>
              <a:rPr lang="en-US" dirty="0"/>
              <a:t>	Camera: position,</a:t>
            </a:r>
          </a:p>
          <a:p>
            <a:pPr marL="0" indent="0">
              <a:buNone/>
            </a:pPr>
            <a:r>
              <a:rPr lang="en-US" dirty="0"/>
              <a:t>	Light: direction, parameters;</a:t>
            </a:r>
          </a:p>
          <a:p>
            <a:pPr marL="0" indent="0">
              <a:buNone/>
            </a:pPr>
            <a:r>
              <a:rPr lang="en-US" dirty="0"/>
              <a:t>Outputs:</a:t>
            </a:r>
          </a:p>
          <a:p>
            <a:pPr marL="0" indent="0">
              <a:buNone/>
            </a:pPr>
            <a:r>
              <a:rPr lang="en-US" dirty="0"/>
              <a:t>	shading amount.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Again, highly parallelizable, since it’s independent of the rest of the vertices!</a:t>
            </a:r>
          </a:p>
        </p:txBody>
      </p:sp>
    </p:spTree>
    <p:extLst>
      <p:ext uri="{BB962C8B-B14F-4D97-AF65-F5344CB8AC3E}">
        <p14:creationId xmlns:p14="http://schemas.microsoft.com/office/powerpoint/2010/main" val="228430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</p:txBody>
      </p:sp>
    </p:spTree>
    <p:extLst>
      <p:ext uri="{BB962C8B-B14F-4D97-AF65-F5344CB8AC3E}">
        <p14:creationId xmlns:p14="http://schemas.microsoft.com/office/powerpoint/2010/main" val="10293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kernels are sets of instructions that run in parallel on the 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.</a:t>
            </a:r>
          </a:p>
          <a:p>
            <a:r>
              <a:rPr lang="en-US" dirty="0"/>
              <a:t>Shader programs are essentially compute kernels.</a:t>
            </a:r>
          </a:p>
          <a:p>
            <a:r>
              <a:rPr lang="en-US" dirty="0"/>
              <a:t>Instructions are run by multiple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086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Transform coordinates from world space to camera space, given transformation matrix.</a:t>
            </a:r>
          </a:p>
          <a:p>
            <a:pPr marL="0" indent="0">
              <a:buNone/>
            </a:pPr>
            <a:r>
              <a:rPr lang="en-US" dirty="0"/>
              <a:t>In C++ you’d write: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transform(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points,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n_points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][j] += point[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1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But we want to parallelize as much as we can. </a:t>
            </a:r>
          </a:p>
          <a:p>
            <a:pPr marL="0" indent="0">
              <a:buNone/>
            </a:pPr>
            <a:r>
              <a:rPr lang="en-US" dirty="0"/>
              <a:t>We could have multiple threads, each responsible for a single point: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point,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** matrix,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j=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j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++j)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new_point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[j] += point[k] * matrix[k][j];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97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Unified Device Architecture (CUDA)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0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go a step farther and calculate one axis at a time!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transform_coord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We’re referencing by address.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are really scalars, not vectors/arrays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9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instructions can be repeated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Every X/Y/Z value in every vertex is just multiplied by its corresponding transformation vector.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imagine if we had multiple “cores”, each assigned a specific coordinate in a specific point/vertex.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D7A69-198D-66B5-C183-4A8FCC70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why aren’t we breaking the last for loop?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1C25D-5507-6EC4-FE9D-7624567B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 of: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k=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k &lt; </a:t>
            </a:r>
            <a:r>
              <a:rPr lang="en-US" sz="20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++k)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[k];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aren’t we doing:</a:t>
            </a:r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new_coord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coord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axis_transform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_k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6972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 condition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Suppose you have 4 threads that update the same location</a:t>
            </a:r>
          </a:p>
          <a:p>
            <a:endParaRPr lang="en-US" dirty="0"/>
          </a:p>
          <a:p>
            <a:r>
              <a:rPr lang="en-US" dirty="0"/>
              <a:t>Some of the changes –will– be inevitably ignored.</a:t>
            </a:r>
          </a:p>
          <a:p>
            <a:endParaRPr lang="en-US" dirty="0"/>
          </a:p>
          <a:p>
            <a:r>
              <a:rPr lang="en-US" dirty="0"/>
              <a:t>This is often referred to as a race condition.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7E8BB-8459-F8CA-37AD-83A1F926AB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update(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* vertex,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float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v =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 +=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updt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vertex[</a:t>
            </a:r>
            <a:r>
              <a:rPr lang="en-US" sz="1800" dirty="0">
                <a:solidFill>
                  <a:srgbClr val="FF4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 = v;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31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E698-AD5C-B7D5-424E-F0DAA8B8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race conditions handled?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C309A-B915-1A34-DA7E-BBC611A9C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Reformulate</a:t>
            </a:r>
          </a:p>
          <a:p>
            <a:pPr lvl="1"/>
            <a:r>
              <a:rPr lang="en-US" dirty="0"/>
              <a:t>Not always possible, not always the best solution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atomic operations</a:t>
            </a:r>
          </a:p>
          <a:p>
            <a:pPr lvl="1"/>
            <a:r>
              <a:rPr lang="en-US" dirty="0"/>
              <a:t>Not deterministic, usually slow (subject to algorithm)</a:t>
            </a:r>
          </a:p>
          <a:p>
            <a:endParaRPr lang="en-US" dirty="0"/>
          </a:p>
          <a:p>
            <a:r>
              <a:rPr lang="en-US" dirty="0"/>
              <a:t>Update sequentially</a:t>
            </a:r>
          </a:p>
          <a:p>
            <a:pPr lvl="1"/>
            <a:r>
              <a:rPr lang="en-US" dirty="0"/>
              <a:t>Applicable in very specific cases</a:t>
            </a:r>
          </a:p>
          <a:p>
            <a:pPr lvl="1"/>
            <a:endParaRPr lang="en-US" dirty="0"/>
          </a:p>
          <a:p>
            <a:r>
              <a:rPr lang="en-US" dirty="0"/>
              <a:t>Other techniques</a:t>
            </a:r>
          </a:p>
          <a:p>
            <a:pPr lvl="1"/>
            <a:r>
              <a:rPr lang="en-US" dirty="0"/>
              <a:t>There’s more than one way to either avoid a race condition or set up your threads in a way that you prevent them.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5DE7F-0C12-F994-CE70-0D23472706B0}"/>
              </a:ext>
            </a:extLst>
          </p:cNvPr>
          <p:cNvSpPr txBox="1"/>
          <p:nvPr/>
        </p:nvSpPr>
        <p:spPr>
          <a:xfrm>
            <a:off x="8014252" y="2882060"/>
            <a:ext cx="333954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dirty="0"/>
              <a:t>You would use atomics in Project 3F to implement </a:t>
            </a:r>
            <a:r>
              <a:rPr lang="en-US" dirty="0" err="1"/>
              <a:t>z-buffer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thread</a:t>
            </a:r>
            <a:r>
              <a:rPr lang="en-US" dirty="0"/>
              <a:t> runs a stream of instructions assigned to a CUDA core.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03498D-60AA-2DB9-7081-3E1700BBEC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1638300"/>
            <a:ext cx="32258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18F4D-ACD6-1236-7614-CCF8DE5F4BEA}"/>
              </a:ext>
            </a:extLst>
          </p:cNvPr>
          <p:cNvSpPr txBox="1"/>
          <p:nvPr/>
        </p:nvSpPr>
        <p:spPr>
          <a:xfrm>
            <a:off x="8610622" y="5219700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D888573-0C2A-74AD-6B15-F8CB04CA6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9480" y="365125"/>
            <a:ext cx="2743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29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 the same stream of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E4DF8A-CF5A-E55B-8A6E-CF9ABDFCA6E7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DE729AE-A581-A652-FCE6-7A5638C69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2DE9B26-E49E-2425-23F2-B2B126360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F7C5DE-9603-A337-D6FE-2A87EE3E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4F4F784-4E52-3BD9-C4F7-E133B2316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9A99833-4D6E-BD36-6B3D-92E8D637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6538069-BCA2-DC66-C0B8-B0B19FEF2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C14752-5091-0DF3-8767-EA6F03345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697E4EC-5AAB-EE20-A343-21F8A2B5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F101E0D-3957-842A-5A98-EC3FE8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582A8E-974D-A62D-158B-CBE130725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893A68B-21CE-6CB9-A32E-B3E5097E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A4620F1-EECB-71A9-B449-F858C40AA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4B79F9-7F7E-AB5D-8B5F-4B4798C97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7C8F7B5-2AFD-44FD-F722-E15574000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630B2CB-847A-5FFD-DFE2-C7FE317A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F822B7E-2177-2901-203E-7D7B451EE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35DEB2D-E5C1-C7DA-7D22-BCA3D8D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08A6D21-4CCF-B805-FB4A-FBC127948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D05424F-0A47-3D1A-AE23-C8A35A4D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F69825F-D167-4EA8-BE1B-46B8C461E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B74D04D-DB7E-A618-E58C-12724E74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AF4F21B-EEF8-7228-8B3C-6653B39FB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8F6C815-D827-ED01-E93D-45FF69B76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8D6F2F7-3A98-C6FE-D73C-75C4DE12C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AA12B07-DDDC-5267-69DD-944C04F6C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6998006-EB04-F860-5C03-EEC5B77D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3CE185F-5FDE-F6E9-82B4-7E913A76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B3A7DDEF-FF3B-9ED4-5A7D-E8F4757F5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8561D2E-8D50-4C05-F4A6-2D1B4BB6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D5F41A4-93B0-82F9-69A8-25413FC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5FE468E-17EC-5E42-3F42-04E51C5D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A0013012-CBF0-5CED-7CBA-7DDCF86B8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81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group of 32 </a:t>
            </a:r>
            <a:r>
              <a:rPr lang="en-US" dirty="0">
                <a:solidFill>
                  <a:srgbClr val="C00000"/>
                </a:solidFill>
              </a:rPr>
              <a:t>threads</a:t>
            </a:r>
            <a:r>
              <a:rPr lang="en-US" dirty="0"/>
              <a:t> that execute the same stream of instructions on different data is referred to as a </a:t>
            </a:r>
            <a:r>
              <a:rPr lang="en-US" dirty="0">
                <a:solidFill>
                  <a:srgbClr val="C00000"/>
                </a:solidFill>
              </a:rPr>
              <a:t>warp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Threads in a warp can synchronize (wait until all reach a certain instruction),</a:t>
            </a:r>
          </a:p>
          <a:p>
            <a:endParaRPr lang="en-US" dirty="0"/>
          </a:p>
          <a:p>
            <a:r>
              <a:rPr lang="en-US" dirty="0"/>
              <a:t>Threads in a warp can communicate (shared memory),</a:t>
            </a:r>
          </a:p>
          <a:p>
            <a:endParaRPr lang="en-US" dirty="0"/>
          </a:p>
          <a:p>
            <a:r>
              <a:rPr lang="en-US" dirty="0"/>
              <a:t>Thread-to-warp assignment is done through the dispatcher (programmers have no control over it.)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AFF3A9-0659-31E4-91A7-64CC7B330A06}"/>
              </a:ext>
            </a:extLst>
          </p:cNvPr>
          <p:cNvGrpSpPr/>
          <p:nvPr/>
        </p:nvGrpSpPr>
        <p:grpSpPr>
          <a:xfrm>
            <a:off x="6860648" y="365125"/>
            <a:ext cx="4493152" cy="742122"/>
            <a:chOff x="3291840" y="559241"/>
            <a:chExt cx="4493152" cy="7421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2E4901-1B1B-8F07-6392-56F96A5E1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1840" y="569843"/>
              <a:ext cx="274320" cy="731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019FB1-521B-AC9E-CED7-3CC6403E4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000" y="569843"/>
              <a:ext cx="274320" cy="7315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84728A-EB95-45F2-6598-20CDCAFB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6160" y="559241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4BA327-5E64-AC58-1E14-0C00543C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3320" y="559241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F9D7BC-AA15-633B-B6F5-8F120516A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40480" y="569843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F5AA25-26DF-DF7D-C9BF-D9B30331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7640" y="569843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52ECB3-B3A5-F185-B993-7C9A5120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0" y="559241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F69B9B-D464-70F7-F706-27E34458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960" y="559241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11C95D-3A5A-9D2E-4272-155CE7D5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3157" y="569843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6A66CB-CCF6-BF19-3372-158EBB44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0317" y="569843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54A1833-1A31-8E24-6A7D-9A61A6BF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7477" y="559241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754298-D29C-3E61-3A39-C325D6B22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637" y="559241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DC2EFF-D4AE-CBC3-8610-679A1D29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797" y="569843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243B71-76CC-651F-C864-2E45FCEC9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8957" y="569843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A8AF40B-E483-72D4-F50F-DFBF09C0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117" y="559241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8600EF6-CF79-000A-798B-DCEA0EC4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3277" y="559241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055A0E9-84ED-5D59-4C99-7A11CDB28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9235" y="569843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0BFF28A-66DF-1E1D-C4D5-4BE8299A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6395" y="569843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D9D0CED-34CE-479F-8FC5-8B3C94D0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3555" y="559241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F09FFBA-39F4-98F6-3B3B-3525422A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0715" y="559241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625951F-03EA-DF31-9B64-46A991DDE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7875" y="569843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921FBE1-0DF7-0503-18CF-AADC6760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5035" y="569843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E4055F8-8A3D-80BF-693C-883F8327D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2195" y="559241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D36EE79-3AEE-7444-1D39-D1713916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355" y="559241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6E93E47-5F5E-0F54-ABB8-C85F3D00B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552" y="569843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1F7409D-F702-2277-CA62-F39E30A60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87712" y="569843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BDCF797-41E0-2C50-842C-B693699A2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4872" y="559241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5B66A05-46C8-3253-A1D1-3F525B62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2032" y="559241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9EC1458-1EC3-7A10-9635-5B00D4FB1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9192" y="569843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5FFD71-3ADD-DD10-A6C7-B6DEE47E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36352" y="569843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E69ACFA-B3FF-A829-73BD-FE6848796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3512" y="559241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F1739A2-7B98-5405-9C6B-1A833CB10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0672" y="55924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840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B2F1796-1FF7-8DDF-37E7-61862543D014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A976FF-AF81-1023-894A-1C8DBCC50250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CF4799A-144E-C9DC-17DA-87AA6E00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829F1EA-33D6-F2FB-B81D-CF0DFE05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0630FE0-CE29-EDB9-B75A-11A9C635A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CDC483B-2F60-BBF3-31B9-6CF672D65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CBF68D9-17F4-3B62-1AA8-7686F036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7177C75-EBA5-3029-73E7-9EE55A64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90EDD28-3A41-D654-E386-EC01D42D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6EB01635-A57B-48F6-E50D-D73359CB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3E2B2D0-9123-9C09-D019-E945009E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A7A2E94-D44B-BBA6-EE0F-D0F0E868C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8B1E76D2-F4EC-C829-2F8F-6C3410E0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E39B015-F7C5-60CC-0AE4-17327E23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652E0F7-A3B7-CB98-9DB8-41C22EE1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7C66941-B3D1-B129-DFE5-22491C0CF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E5AAA92-ADAE-F669-FDC5-822B2B7B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6AF676CA-11C0-70FC-B83E-7319E719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7816491C-0B62-6F1C-4C75-F7DAE353E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427079C-345A-0CCC-9A7D-52419ABD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87A2E363-923E-6A5F-2FBD-5EEBE275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FFBC389-F47A-5DF3-6D92-69E1A365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F9B3BCFB-BD25-8669-D8E4-95A5CB2BC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4589F15-2FA1-97B5-8881-D2D3D3DBE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B44C793-06B6-D041-D5BF-211C2E57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A773C1D-3DBC-0199-F19D-9054AB2A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B98496E-75DA-4219-FC10-94070AE5F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C56DB7-A335-F6A0-213D-A93DDF97C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D8F9EF9-3C1B-8636-D563-1E575D33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F95B24-FA79-2F0A-BA20-A58AF271B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8F3E8B0-1877-FF08-074B-E5724E7F9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28F532DD-761E-DE9A-C437-41604DE66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4459FDA2-79AE-3725-A49E-AAE995D5D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D3AB0BF-55D7-574D-0482-AF1F45425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911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457261-1CE9-8727-56FC-C24358832249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A83F7-B75D-0B78-7CDD-BCC008C7C62D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472FF8-6F47-66E2-5E29-E370A274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00A120-68E0-5C95-C568-A55697A58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4777CD-8692-FD29-829E-4E913C744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83489B-5C14-24FD-3AD9-9610660F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605666A-EB75-CF32-8C5D-58F1D6105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F22565-BB3D-BFBD-BF76-8726AEAD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ED6710-6F87-8DDA-C7C9-4CCE27BD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F3C82BA-D23B-4C3D-9DCF-53541B47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CE37FD-6AAA-2140-B524-253E4D80D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8C4C91-8B91-21FA-40F8-956CD3FA8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DC715B-8ED5-FDC0-5B9C-8CD6E529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B7BF9F-14F2-EA13-9C91-47FEF76D5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3347EEA-0C56-77E7-D378-98E518BE3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B10BDE-88A8-BB49-3521-47C9F43C5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7C57DE-CCD7-BEE2-5562-892E9A9D9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0756D7-3F26-65E1-4ACB-FD5ABE9C5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106767-DB4B-9C47-E557-77185D17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906044-53BA-164C-02CE-42A468CC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B920581-ECEF-5CB9-4F38-407A61BB3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3B01A48-2C60-C338-DC26-23E61D89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FA374B-3481-4824-E52F-E57E13739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4E585A3-E48E-61AA-F852-609F1163C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B369CF2-A4F8-DAD1-C9A0-1324B81B0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B6C5FFE-0500-41E2-7378-6D48DC8FC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F5BA7F1-B0DB-0E11-74D0-3E746413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EB7CDD9-116A-4389-160F-92FD6A6A2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14ECA9D-0176-B40D-7A42-A74E1B84B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0D2D8D-1FB3-18CD-4F34-33E3645A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0C12942-383E-38C7-FE36-8B45034E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274BEEE-216C-BDC9-AE63-9C55C299B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4BD7AEC-BF3B-2117-7866-3B212FE9C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0F0B38-4CBF-51A3-9D79-FDCE99919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7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from 1993-2006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Entered the market with their NV1 release in 1995,</a:t>
            </a:r>
          </a:p>
          <a:p>
            <a:pPr lvl="1"/>
            <a:r>
              <a:rPr lang="en-US" dirty="0"/>
              <a:t>First microprocessor to integrate GUI acceleration, video acceleration, and 3D rendering into a single chip.</a:t>
            </a:r>
          </a:p>
          <a:p>
            <a:pPr lvl="1"/>
            <a:r>
              <a:rPr lang="en-US" dirty="0"/>
              <a:t>Used in Diamond Edge 3D</a:t>
            </a:r>
          </a:p>
          <a:p>
            <a:pPr lvl="1"/>
            <a:r>
              <a:rPr lang="en-US" dirty="0"/>
              <a:t>Made it into desktops and Sega consoles.</a:t>
            </a:r>
          </a:p>
          <a:p>
            <a:r>
              <a:rPr lang="en-US" dirty="0"/>
              <a:t>Developed their own API and programming model (CUDA) in 2006,</a:t>
            </a:r>
          </a:p>
          <a:p>
            <a:r>
              <a:rPr lang="en-US" dirty="0"/>
              <a:t>CUDA reduced dependence on Direct3D/OpenGL,</a:t>
            </a:r>
          </a:p>
          <a:p>
            <a:r>
              <a:rPr lang="en-US" dirty="0"/>
              <a:t>Allowed for non-graphics programmers to write GPU code.</a:t>
            </a:r>
          </a:p>
          <a:p>
            <a:pPr lvl="1"/>
            <a:r>
              <a:rPr lang="en-US" dirty="0"/>
              <a:t>This was a key move towards general-purpose GPUs (GPGPUs).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64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array of threads that can synchronize and communicate.</a:t>
            </a:r>
          </a:p>
          <a:p>
            <a:pPr lvl="1"/>
            <a:r>
              <a:rPr lang="en-US" dirty="0"/>
              <a:t>Shared memory is on-chip (SM) memory,</a:t>
            </a:r>
          </a:p>
          <a:p>
            <a:pPr lvl="1"/>
            <a:r>
              <a:rPr lang="en-US" dirty="0"/>
              <a:t>Faster than both local and global memory,</a:t>
            </a:r>
          </a:p>
          <a:p>
            <a:pPr lvl="1"/>
            <a:r>
              <a:rPr lang="en-US" dirty="0"/>
              <a:t>Shared across all threads in a thread block</a:t>
            </a:r>
          </a:p>
          <a:p>
            <a:pPr lvl="1"/>
            <a:endParaRPr lang="en-US" dirty="0"/>
          </a:p>
          <a:p>
            <a:r>
              <a:rPr lang="en-US" dirty="0"/>
              <a:t>Maximum of 1024 threads per thread block.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EF3676-16A7-E41B-53EE-B1AD218BDBB3}"/>
              </a:ext>
            </a:extLst>
          </p:cNvPr>
          <p:cNvGrpSpPr/>
          <p:nvPr/>
        </p:nvGrpSpPr>
        <p:grpSpPr>
          <a:xfrm>
            <a:off x="6595471" y="365125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B37F1D-B001-280F-6A31-1E404C2CB943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AD490A-8FB7-2342-E813-1D89055EA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D78CEF-163E-7CA7-722E-7990A03E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3605B7-0BD6-EE2F-6B0D-CF3708F71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164FDD-4D9B-05FA-FA4E-141DAB3AD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5544C7-FE9E-48FB-4684-B52642519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908D2E-9889-B349-0DD2-F98C605DC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5E9A60-F3B2-CA83-B5C5-A02C93D3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FE0979-E17C-DC9C-6C08-03FAB0A2F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9E458D-27C0-6376-C166-E71E4182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D3AF51-D302-3839-5602-AA5D0356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50CACF-F663-E3C6-C9B0-EFD57965F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D9E6626-8C39-6D52-5A23-9861DDCFC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4B40926-0A5B-9830-292E-6C490C268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051916-8ED8-C603-AF38-B3939004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BE59AA-6A68-8C66-77F7-EB735C2F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37BF96-D188-B45A-AAC9-D651744A4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3FF88D-D511-C642-31B1-98E4702AC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49591E-9BA9-7294-B75F-6C8DF7D1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0BD63D-8B81-D336-7F52-0F3430EC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1911CF-D1DC-7263-2CF4-AD1751CAB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DD114C-CAAA-43E1-C991-0ED07C8C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504785-06E1-40E0-1613-F91C72C66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B0BAA8-5A40-43F2-F576-B66D9E2C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A31F1B9-F520-E550-1BDD-D92CE2756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2B7DC4E-BC2C-CB16-3350-076D335B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100C584-B411-6078-A555-10AC3533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4A98E4F-5905-A9CD-3F60-0CECC52D0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FABAD6-A1B1-39F1-6080-BD0E6962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85D7E-6085-AAE8-F5B0-5ECB43DA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D9BD36C-376A-99CA-6467-78CF4B83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5AC55A-D8D2-5B89-3683-7E6239D71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6D9128-6ABF-DB4C-53FA-8B46B61F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991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0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Well;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</p:txBody>
      </p:sp>
    </p:spTree>
    <p:extLst>
      <p:ext uri="{BB962C8B-B14F-4D97-AF65-F5344CB8AC3E}">
        <p14:creationId xmlns:p14="http://schemas.microsoft.com/office/powerpoint/2010/main" val="1724930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we need synchronization? Doesn’t that affect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Well, not as much as you think.</a:t>
            </a:r>
          </a:p>
          <a:p>
            <a:endParaRPr lang="en-US" dirty="0"/>
          </a:p>
          <a:p>
            <a:r>
              <a:rPr lang="en-US" dirty="0"/>
              <a:t>Memory-bound problems: accessing global memory (DRAM) can be slower than your SM can perform float or int ops!</a:t>
            </a:r>
          </a:p>
          <a:p>
            <a:endParaRPr lang="en-US" dirty="0"/>
          </a:p>
          <a:p>
            <a:r>
              <a:rPr lang="en-US" dirty="0"/>
              <a:t>Because shared memory is on-chip, it’s noticeably faster (in optimal scenarios, roughly 100x compared to </a:t>
            </a:r>
            <a:r>
              <a:rPr lang="en-US" dirty="0" err="1"/>
              <a:t>uncached</a:t>
            </a:r>
            <a:r>
              <a:rPr lang="en-US" dirty="0"/>
              <a:t> global memory reads.)</a:t>
            </a:r>
          </a:p>
          <a:p>
            <a:endParaRPr lang="en-US" dirty="0"/>
          </a:p>
          <a:p>
            <a:r>
              <a:rPr lang="en-US" dirty="0"/>
              <a:t>As a result you’d want to read once, store in shared memory, operate, and write once.</a:t>
            </a:r>
          </a:p>
        </p:txBody>
      </p:sp>
    </p:spTree>
    <p:extLst>
      <p:ext uri="{BB962C8B-B14F-4D97-AF65-F5344CB8AC3E}">
        <p14:creationId xmlns:p14="http://schemas.microsoft.com/office/powerpoint/2010/main" val="89373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grid is the set of all thread blocks associated with a kernel launch.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EB31C5-5064-CB20-94F4-BF20B7078D3C}"/>
              </a:ext>
            </a:extLst>
          </p:cNvPr>
          <p:cNvGrpSpPr/>
          <p:nvPr/>
        </p:nvGrpSpPr>
        <p:grpSpPr>
          <a:xfrm>
            <a:off x="6478318" y="3667539"/>
            <a:ext cx="4758329" cy="1005840"/>
            <a:chOff x="721047" y="3647661"/>
            <a:chExt cx="4758329" cy="10058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AE95084-7D85-C5B2-77C5-81E03F0068F6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65984E-45C6-EA2B-0892-FEDB906CE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0FE27-29B4-E30B-EBE5-A7A42361B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270FCF-6C4F-99CF-5F8A-730D2047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0321EF-B709-3CD0-3525-E06B83C3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3EA205-F1B3-DA10-1861-163A4A85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C337D8-DE82-B25F-7C9C-13D02FD3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B8429C-37A3-9DFA-4041-A112D03DA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F1400A-48DB-C446-185A-5ED97943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DBDDE6-8F69-1840-5612-72AC15F1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B458797-3121-43AD-B2C5-693C3885C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7DE9C8-6FEA-CB6F-9A16-879410026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3127B3-1044-1BF3-A263-12D4E700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63207CE-1C68-D25C-847F-2E13C033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EEFB99-E454-08E1-B1DD-7996F17D1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9C30E6B-6335-3A2F-679D-37CACE9F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6D1074-7E81-CFAF-17F7-971DB8BB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55C980-B708-97CA-4C60-1799A839A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89EBBC-8534-656E-0F47-8E7B4530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E02B35-0868-7CC3-41E2-89B5A1D7F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2293B7A-4FD4-C7EF-42C6-4978D067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F4706C6-AB87-BDDD-875C-1FB9568BF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272D35-3885-3F7B-8463-F7090925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FA9CC31-E9F0-09C8-3D4B-C8B246E5B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E5DB70-0659-7C99-F19E-FBCEB12AB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7602F1-ED6E-786D-4444-7E875DDF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7804A84-1A76-3BC9-E3FE-6EB590BE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A2AF4F0-0896-7311-99C4-4EE111621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DD6405-2792-B43F-765B-86D43845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553247-1CD0-929D-A791-00F810FC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B9E2B39-061B-1244-87C2-A767A3D00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7933461-86D2-C0A2-3CA7-B27DC6A73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56DCB30-8DDA-71BC-AE25-E7D5FE06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F8C290-BA7A-E4FF-F5D1-829AC6A7F85F}"/>
              </a:ext>
            </a:extLst>
          </p:cNvPr>
          <p:cNvGrpSpPr/>
          <p:nvPr/>
        </p:nvGrpSpPr>
        <p:grpSpPr>
          <a:xfrm>
            <a:off x="6478318" y="4770907"/>
            <a:ext cx="4758329" cy="1005840"/>
            <a:chOff x="721047" y="3647661"/>
            <a:chExt cx="4758329" cy="100584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329501-F251-E1F2-D0A0-903C42998714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82CE85-B8E0-FB84-D3BC-D097CC56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F73C2F-E0F7-6AB5-47EC-93BE3971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13BADE6-D390-A460-1959-1449DA95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33B18EA-72CB-41CF-5BA8-10799343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8D21880-EB07-77CE-7896-F2F247A02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DB5CBBE-A573-639F-26C0-2AEBD2E82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1952F0E-C338-E141-996A-939F8EC80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702AFE1-5E3A-D8BC-EEF2-AE1FED6A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F8AAB34-0275-7324-9FD7-D4A305A0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E16E9E3-7DFC-D61E-24B1-E89B64FDA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0365AF3-18FA-C90C-30CE-3E461314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177135E0-BC9A-37A8-F5D9-6832378A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157A4A2-13DD-3974-3B64-81AF5BB0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582BCE5-6559-A599-3C0E-4BDDF1F2F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E367182-F859-4C9F-9C4D-300A7C87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A8E7624-E407-4D0A-0267-EE414FDE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F3668CC-82CA-5A79-2502-7EBC8C87C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B5085AF-4852-79B0-14EB-83D1CD4A1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B1D58E2-5350-AD58-75FC-1DE91A58D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653D58C-A7B5-6D8A-0D63-241851D89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ECCAC9C-0055-A9AE-263B-1D313E97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867ACFE-8AF4-ED86-7816-36149313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86D182E-637C-DB9E-64D5-1456F05D3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A2F0B92-1C1B-C29A-9683-F6FC8B3D7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C9D8A94-809D-D880-9499-6E91D23A0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708731E-6140-3BDC-13D2-60269A60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800E41-F9EC-0835-F24E-76F3026DE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49E972-09A0-DEC0-D130-DD91F3CDC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885AD95-53A6-A31C-36FA-8172FEBD8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4477480-F469-0DA5-DBC6-97442EE7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ABA71BF-0310-AE8F-43E7-46CF2545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FFB5364-9083-48A2-CFAE-0BE1E91E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2F7D61-99E8-59DF-C5CC-CAC9FEDFC84D}"/>
              </a:ext>
            </a:extLst>
          </p:cNvPr>
          <p:cNvGrpSpPr/>
          <p:nvPr/>
        </p:nvGrpSpPr>
        <p:grpSpPr>
          <a:xfrm>
            <a:off x="1641405" y="3667539"/>
            <a:ext cx="4758329" cy="1005840"/>
            <a:chOff x="721047" y="3647661"/>
            <a:chExt cx="4758329" cy="100584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496D1DB-45EF-E248-E52C-3C8E2360CA98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98D9C29-F68B-C727-2459-7C319A03F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BAFC66B-245C-A14C-F901-3BDB3D6A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6DABC58-98DD-4409-1B68-1D112B47D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66B6CC2-5079-5362-B437-52FC077F4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E5C54A5-0AD8-03C6-F1E6-E284D5A51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9B3A637-BBC6-7A8C-A96F-387F88B6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051A724-6BCC-A9A8-4499-B13C5BA8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8D27F9D-98BB-AD4C-95EB-57D6A7A2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B908B03-48C0-1391-B2E9-0296C5432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50057AA-1239-74C1-C5EA-ADDD1A86F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F118666C-7CB3-6D0C-3976-A9CED6A8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2D864E3-780E-3548-9E11-0617D2B2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24495D0-6297-1C6D-75E6-6548A1DCC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8865D90C-1360-1362-1EA4-748C09341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432EBEA-1CB4-AB58-7418-522A0923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7D9B73D9-9981-B155-9525-5B593A978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40C47D1-2589-5C57-1D02-9A5E47FA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46C0032-09AD-5A7E-F8E5-3814E461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C746DC2-6985-D3E1-D212-A626A602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16220E8-F53B-554D-A807-8C882927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1F7DA670-64F2-7AC4-F896-8B09E01C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EE435EE-BE03-5738-2887-688976A0B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57F165F8-85CE-B7E4-83B1-4362DD90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3B0D488-4E1B-8F55-5DBC-FF13CEF0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58DEB4E-467B-B73F-1F07-2A39FB515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44B8D18-B568-5D95-E329-71A9E6224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63DE795-A887-0475-3ACC-BE18F862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1BA6533-748C-A5C6-AC5E-CB7887CE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11B19D05-3611-FFE0-CC2C-C066F6667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F867F63-26A8-CCAF-F0AB-A8C002A98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68447D38-8CBE-A167-4F05-13563B2E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C68A08E-3D09-3C78-0D99-5F12F3B9A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DE7A23F-09C7-460A-3179-1C42F89BA077}"/>
              </a:ext>
            </a:extLst>
          </p:cNvPr>
          <p:cNvGrpSpPr/>
          <p:nvPr/>
        </p:nvGrpSpPr>
        <p:grpSpPr>
          <a:xfrm>
            <a:off x="1641404" y="4766269"/>
            <a:ext cx="4758329" cy="1005840"/>
            <a:chOff x="721047" y="3647661"/>
            <a:chExt cx="4758329" cy="100584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0360B7D-6FCF-FC5D-98C5-D83493B599DE}"/>
                </a:ext>
              </a:extLst>
            </p:cNvPr>
            <p:cNvSpPr>
              <a:spLocks/>
            </p:cNvSpPr>
            <p:nvPr/>
          </p:nvSpPr>
          <p:spPr>
            <a:xfrm>
              <a:off x="721047" y="3647661"/>
              <a:ext cx="4758329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707210F-62B7-2AA5-7B1F-F75551C0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3780183"/>
              <a:ext cx="274320" cy="73152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C9C3E1C4-4794-E16E-9B92-D5C657FB5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3780183"/>
              <a:ext cx="274320" cy="73152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C472B8E-F713-36FE-DA36-4A114ADF0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520" y="3769581"/>
              <a:ext cx="274320" cy="731520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F231FF5-CB7C-F3D4-C2F4-F3C2FC9E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9680" y="3769581"/>
              <a:ext cx="274320" cy="731520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A4C4977-7433-3DE5-9FE6-77096226F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6840" y="3780183"/>
              <a:ext cx="274320" cy="73152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9AC832B2-FBFA-B26C-3B84-F43FD4F4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3780183"/>
              <a:ext cx="274320" cy="731520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6D336AA-988A-44FB-F7CA-9858EE454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60" y="3769581"/>
              <a:ext cx="274320" cy="731520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BCAEFD82-2138-2A76-FC7C-5AFD31D89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320" y="3769581"/>
              <a:ext cx="274320" cy="73152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54A5BB20-4117-27ED-B6E4-6A339C20E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9517" y="3780183"/>
              <a:ext cx="274320" cy="731520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360D78A-152B-0EB4-3385-253D54FB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677" y="3780183"/>
              <a:ext cx="274320" cy="731520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9839F68-08EC-BAFB-5F29-1C42935D4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3837" y="3769581"/>
              <a:ext cx="274320" cy="731520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47636E5-335D-6029-8471-3E6C5CF1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0997" y="3769581"/>
              <a:ext cx="274320" cy="731520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919139-5EAC-EB85-DF53-57BF69F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8157" y="3780183"/>
              <a:ext cx="274320" cy="731520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136A9E7-52B1-8551-68BA-AEBEC3171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5317" y="3780183"/>
              <a:ext cx="274320" cy="731520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7D53C8C-BAB9-8420-9645-B3D09886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2477" y="3769581"/>
              <a:ext cx="274320" cy="731520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8FCE5D84-CE4C-2562-A6FE-F9BE0F175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637" y="3769581"/>
              <a:ext cx="274320" cy="731520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DA615424-CB81-9D3C-971F-1F2B6EC11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5595" y="3780183"/>
              <a:ext cx="274320" cy="731520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1D44257-2740-DC43-8521-54D7C83B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755" y="3780183"/>
              <a:ext cx="274320" cy="731520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F737DA28-FE60-F92C-5417-847289A89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9915" y="3769581"/>
              <a:ext cx="274320" cy="731520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5B7AFA3A-F82D-AA1F-E77D-586F5D95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7075" y="3769581"/>
              <a:ext cx="274320" cy="731520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ECD5F5C-F075-49FE-8FFB-DF2FB0B2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4235" y="3780183"/>
              <a:ext cx="274320" cy="731520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925D4C60-D4FC-7230-2A6F-761DBD43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1395" y="3780183"/>
              <a:ext cx="274320" cy="731520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6D16BA-30B1-E1FD-978F-5A6BBCB05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8555" y="3769581"/>
              <a:ext cx="274320" cy="731520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47E9A8F9-9E5C-AEBA-F1C4-1A339F18C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5715" y="3769581"/>
              <a:ext cx="274320" cy="731520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1307559B-639B-A009-5D1D-6EB7D4B7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912" y="3780183"/>
              <a:ext cx="274320" cy="731520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0453092-E8C6-D76B-003A-7CB362737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4072" y="3780183"/>
              <a:ext cx="274320" cy="731520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56889B4A-EF35-39D4-263D-D39F77C5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232" y="3769581"/>
              <a:ext cx="274320" cy="731520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26D35CD-335F-1BA6-9E36-8269D2DD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8392" y="3769581"/>
              <a:ext cx="274320" cy="731520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6C77D75B-C9F3-F7FE-0F8A-A57860B91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552" y="3780183"/>
              <a:ext cx="274320" cy="731520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D002F7E-DFE3-E735-D299-896760BE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712" y="3780183"/>
              <a:ext cx="274320" cy="731520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26FE9FC-019A-C87E-687E-E916658B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9872" y="3769581"/>
              <a:ext cx="274320" cy="73152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C3E995D-F8A8-2C33-5AF0-55148B042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7032" y="3769581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520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8236-7C42-A632-A184-83CBEA3E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</a:t>
            </a:r>
            <a:r>
              <a:rPr lang="en-US" dirty="0">
                <a:solidFill>
                  <a:srgbClr val="FF0000"/>
                </a:solidFill>
              </a:rPr>
              <a:t>(New in the Hopper architecture)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A669C-A40D-2CB4-B790-5D016B5EE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138" y="3429000"/>
            <a:ext cx="10515600" cy="1105830"/>
          </a:xfrm>
        </p:spPr>
        <p:txBody>
          <a:bodyPr/>
          <a:lstStyle/>
          <a:p>
            <a:r>
              <a:rPr lang="en-US" dirty="0" err="1"/>
              <a:t>Threadblock</a:t>
            </a:r>
            <a:r>
              <a:rPr lang="en-US" dirty="0"/>
              <a:t>-to-</a:t>
            </a:r>
            <a:r>
              <a:rPr lang="en-US" dirty="0" err="1"/>
              <a:t>threadblock</a:t>
            </a:r>
            <a:r>
              <a:rPr lang="en-US" dirty="0"/>
              <a:t> communication (SM-to-SM.)</a:t>
            </a:r>
          </a:p>
          <a:p>
            <a:r>
              <a:rPr lang="en-US" dirty="0"/>
              <a:t>Thread block clusters are introduced in CUDA v12 (GTC 2022)</a:t>
            </a:r>
          </a:p>
        </p:txBody>
      </p:sp>
      <p:pic>
        <p:nvPicPr>
          <p:cNvPr id="1028" name="Picture 4" descr="NVIDIA H100 GPU Thread Block Clusters and Grids that include Thread Block Clusters compared to Grids of Thread Blocks">
            <a:extLst>
              <a:ext uri="{FF2B5EF4-FFF2-40B4-BE49-F238E27FC236}">
                <a16:creationId xmlns:a16="http://schemas.microsoft.com/office/drawing/2014/main" id="{990035F3-1A56-C52E-2C49-7C9D5AEF22C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37" y="1470955"/>
            <a:ext cx="6640323" cy="19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9CF3D-6148-E94A-3BAE-EB9D9B6C7857}"/>
              </a:ext>
            </a:extLst>
          </p:cNvPr>
          <p:cNvSpPr txBox="1"/>
          <p:nvPr/>
        </p:nvSpPr>
        <p:spPr>
          <a:xfrm>
            <a:off x="4965720" y="605076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  <p:pic>
        <p:nvPicPr>
          <p:cNvPr id="1030" name="Picture 6" descr="NVIDIA A100 GPU vs H100 GPU Thread Block data exchange differences. H100 includes a direct SM-to-SM network in a Cluster.">
            <a:extLst>
              <a:ext uri="{FF2B5EF4-FFF2-40B4-BE49-F238E27FC236}">
                <a16:creationId xmlns:a16="http://schemas.microsoft.com/office/drawing/2014/main" id="{C93924B5-32CA-8C13-CA1A-B3D3BD3EB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48" y="4326788"/>
            <a:ext cx="793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AEE59-4A8E-FAD2-81EA-1E150F7445B3}"/>
              </a:ext>
            </a:extLst>
          </p:cNvPr>
          <p:cNvSpPr txBox="1"/>
          <p:nvPr/>
        </p:nvSpPr>
        <p:spPr>
          <a:xfrm>
            <a:off x="4965719" y="128231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2331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D513-6AF9-5C4A-C508-50DD3C08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FF694-AAAE-82A7-EF0A-B81CC5AB92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Register file feeds directly into CUDA cores.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Shared memory</a:t>
            </a:r>
            <a:r>
              <a:rPr lang="en-US" dirty="0"/>
              <a:t> can be written to / read from directly.</a:t>
            </a:r>
          </a:p>
          <a:p>
            <a:pPr marL="0" indent="0">
              <a:buNone/>
            </a:pPr>
            <a:r>
              <a:rPr lang="en-US" dirty="0">
                <a:solidFill>
                  <a:srgbClr val="038230"/>
                </a:solidFill>
              </a:rPr>
              <a:t>L1 cache</a:t>
            </a:r>
            <a:r>
              <a:rPr lang="en-US" dirty="0"/>
              <a:t> may cache global memory reads and/or serve as overflow memory for registers.</a:t>
            </a:r>
          </a:p>
          <a:p>
            <a:pPr marL="0" indent="0">
              <a:buNone/>
            </a:pPr>
            <a:r>
              <a:rPr lang="en-US" dirty="0">
                <a:solidFill>
                  <a:srgbClr val="02B0F0"/>
                </a:solidFill>
              </a:rPr>
              <a:t>Constant cache (read only)</a:t>
            </a:r>
            <a:r>
              <a:rPr lang="en-US" dirty="0"/>
              <a:t> holds constants broadcast to all threads.</a:t>
            </a:r>
            <a:endParaRPr lang="en-US" dirty="0">
              <a:solidFill>
                <a:srgbClr val="02B0F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212A52-DC52-682B-50DD-BFEF658BD8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5760695" cy="35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B8950-2D05-AB9E-4DD4-1903A13E5694}"/>
              </a:ext>
            </a:extLst>
          </p:cNvPr>
          <p:cNvSpPr txBox="1"/>
          <p:nvPr/>
        </p:nvSpPr>
        <p:spPr>
          <a:xfrm>
            <a:off x="7846069" y="5337344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917688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019A-A810-8268-7811-BF49A2AB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kernel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A53E-4087-194A-557F-5A152F071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 from global memory, store in shared memory</a:t>
            </a:r>
          </a:p>
          <a:p>
            <a:endParaRPr lang="en-US" dirty="0"/>
          </a:p>
          <a:p>
            <a:r>
              <a:rPr lang="en-US" dirty="0"/>
              <a:t>Synchronize</a:t>
            </a:r>
          </a:p>
          <a:p>
            <a:endParaRPr lang="en-US" dirty="0"/>
          </a:p>
          <a:p>
            <a:r>
              <a:rPr lang="en-US" dirty="0"/>
              <a:t>Main loop (compute output(s))</a:t>
            </a:r>
          </a:p>
          <a:p>
            <a:endParaRPr lang="en-US" dirty="0"/>
          </a:p>
          <a:p>
            <a:r>
              <a:rPr lang="en-US" dirty="0"/>
              <a:t>(Sometimes) Synchronize</a:t>
            </a:r>
          </a:p>
          <a:p>
            <a:endParaRPr lang="en-US" dirty="0"/>
          </a:p>
          <a:p>
            <a:r>
              <a:rPr lang="en-US" dirty="0"/>
              <a:t>Update output in global memory.</a:t>
            </a:r>
          </a:p>
        </p:txBody>
      </p:sp>
    </p:spTree>
    <p:extLst>
      <p:ext uri="{BB962C8B-B14F-4D97-AF65-F5344CB8AC3E}">
        <p14:creationId xmlns:p14="http://schemas.microsoft.com/office/powerpoint/2010/main" val="1383680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kernels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Can be as straightforward or complicated as you’d like.</a:t>
            </a:r>
          </a:p>
          <a:p>
            <a:endParaRPr lang="en-US" dirty="0"/>
          </a:p>
          <a:p>
            <a:r>
              <a:rPr lang="en-US" dirty="0"/>
              <a:t>Kernels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</a:t>
            </a:r>
            <a:r>
              <a:rPr lang="en-US" dirty="0"/>
              <a:t> decorator.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mykernel()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32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70C7-07A3-787E-51E7-BAD17BCD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device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81124-7CCE-CB09-83D8-2D3D003C68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Device functions are defined with the </a:t>
            </a:r>
            <a:r>
              <a:rPr lang="en-US" sz="28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</a:t>
            </a:r>
            <a:r>
              <a:rPr lang="en-US" dirty="0"/>
              <a:t> decorator.</a:t>
            </a:r>
          </a:p>
          <a:p>
            <a:endParaRPr lang="en-US" dirty="0"/>
          </a:p>
          <a:p>
            <a:r>
              <a:rPr lang="en-US" dirty="0"/>
              <a:t>The difference between kernels and other device functions is that kernels are the “main” program (they can be configured…)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26D4F9-2AC1-707F-CDEE-3728D1523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myfunction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3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CUDA: One of the first APIs enabling GPGPUs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Routines such as matrix multiplication, fast Fourier transforms, and decryption algorithms were quickly implemented.</a:t>
            </a:r>
          </a:p>
          <a:p>
            <a:endParaRPr lang="en-US" dirty="0"/>
          </a:p>
          <a:p>
            <a:r>
              <a:rPr lang="en-US" dirty="0"/>
              <a:t>The very fist CUDA toolkit came with </a:t>
            </a:r>
            <a:r>
              <a:rPr lang="en-US" dirty="0" err="1"/>
              <a:t>cuBLAS</a:t>
            </a:r>
            <a:r>
              <a:rPr lang="en-US" dirty="0"/>
              <a:t>: the equivalent of BLAS for CUDA.</a:t>
            </a:r>
          </a:p>
          <a:p>
            <a:pPr lvl="1"/>
            <a:r>
              <a:rPr lang="en-US" dirty="0"/>
              <a:t>Basic Linear Algebra Subroutines (BLAS) is a spec used in most libraries with linear algebra operations (LAPACK, Mathematica, MATLAB, NumPy, R).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11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6E95-4D1B-3644-4539-8173BCEC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EBD3B-3855-060E-65E9-1D3ACC5652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Kernels require resources, such as: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Number of thread blocks (grid size)</a:t>
            </a:r>
          </a:p>
          <a:p>
            <a:r>
              <a:rPr lang="en-US" sz="2400" dirty="0"/>
              <a:t>Number for threads per block (block size)</a:t>
            </a:r>
          </a:p>
          <a:p>
            <a:r>
              <a:rPr lang="en-US" sz="2400" dirty="0"/>
              <a:t>Shared memory size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And other properties, such as:</a:t>
            </a:r>
          </a:p>
          <a:p>
            <a:r>
              <a:rPr lang="en-US" sz="2400" dirty="0"/>
              <a:t>CUDA stream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A17BC9-661E-6A7B-090B-A06070988B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13367"/>
            <a:ext cx="5181600" cy="36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0563A-5F2A-622C-1E63-8BC07387900C}"/>
              </a:ext>
            </a:extLst>
          </p:cNvPr>
          <p:cNvSpPr txBox="1"/>
          <p:nvPr/>
        </p:nvSpPr>
        <p:spPr>
          <a:xfrm>
            <a:off x="7632724" y="5244632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Developers Blog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24253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problem size N (size of your output):</a:t>
            </a:r>
          </a:p>
          <a:p>
            <a:endParaRPr lang="en-US" dirty="0"/>
          </a:p>
          <a:p>
            <a:r>
              <a:rPr lang="en-US" dirty="0"/>
              <a:t>Launch your kernel with N thread blocks, each with 1 thread.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Occupies min(S, N) SMs (total S)</a:t>
            </a:r>
          </a:p>
          <a:p>
            <a:r>
              <a:rPr lang="en-US" dirty="0"/>
              <a:t>Each only with a single thread (of 1024 max)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4384E-0C69-CBEA-6CF8-6D2F4FEEF152}"/>
              </a:ext>
            </a:extLst>
          </p:cNvPr>
          <p:cNvGrpSpPr/>
          <p:nvPr/>
        </p:nvGrpSpPr>
        <p:grpSpPr>
          <a:xfrm>
            <a:off x="7682951" y="4605130"/>
            <a:ext cx="377190" cy="1005840"/>
            <a:chOff x="8090455" y="490330"/>
            <a:chExt cx="377190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B02151-5DAE-0B99-64F3-F5B9DA80FE76}"/>
              </a:ext>
            </a:extLst>
          </p:cNvPr>
          <p:cNvGrpSpPr/>
          <p:nvPr/>
        </p:nvGrpSpPr>
        <p:grpSpPr>
          <a:xfrm>
            <a:off x="8282612" y="4605130"/>
            <a:ext cx="377190" cy="1005840"/>
            <a:chOff x="8090455" y="490330"/>
            <a:chExt cx="377190" cy="100584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B65EB6-2836-AE7F-C6FC-9C4B8478B5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37D04B-79BE-A9C8-07A7-B146DA206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E11BAA-0B25-A85A-CC49-9D7584F6D757}"/>
              </a:ext>
            </a:extLst>
          </p:cNvPr>
          <p:cNvGrpSpPr/>
          <p:nvPr/>
        </p:nvGrpSpPr>
        <p:grpSpPr>
          <a:xfrm>
            <a:off x="8882273" y="4605130"/>
            <a:ext cx="377190" cy="1005840"/>
            <a:chOff x="8090455" y="490330"/>
            <a:chExt cx="377190" cy="10058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BB76D-4F42-B916-C976-89BC2EC950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A3D7ABC-1A7F-E52F-C756-5F9B618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3E2C9-C27F-F88E-33BE-67F8305790AD}"/>
              </a:ext>
            </a:extLst>
          </p:cNvPr>
          <p:cNvGrpSpPr/>
          <p:nvPr/>
        </p:nvGrpSpPr>
        <p:grpSpPr>
          <a:xfrm>
            <a:off x="9481934" y="4605130"/>
            <a:ext cx="377190" cy="1005840"/>
            <a:chOff x="8090455" y="490330"/>
            <a:chExt cx="377190" cy="10058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642EE1-2283-3F11-F4C4-CD50F93D2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0455" y="490330"/>
              <a:ext cx="377190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FBCC197-5B1E-46C0-23D8-1B22E426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1890" y="6274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5178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“Go-to” configuration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Given problem size N (size of your output):</a:t>
                </a:r>
              </a:p>
              <a:p>
                <a:r>
                  <a:rPr lang="en-US" dirty="0"/>
                  <a:t>Launch your kernel with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thread blocks, </a:t>
                </a:r>
              </a:p>
              <a:p>
                <a:r>
                  <a:rPr lang="en-US" dirty="0"/>
                  <a:t>each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threads.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≤1024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usually a power of 2 (you’ll see a lot of 128s, 256s, maybe 512s.)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06156-CBF6-FB39-E019-F4E16F6BB5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 t="-3198" r="-2934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Occupies min(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 SMs (of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Each only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threads</a:t>
                </a:r>
              </a:p>
              <a:p>
                <a:endParaRPr lang="en-US" dirty="0"/>
              </a:p>
              <a:p>
                <a:r>
                  <a:rPr lang="en-US" dirty="0"/>
                  <a:t>(Up 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extra threads)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126A84-1874-00C6-214E-158A44FAAB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200" t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A66CCA2D-6419-5133-9366-B851600BE9DE}"/>
              </a:ext>
            </a:extLst>
          </p:cNvPr>
          <p:cNvGrpSpPr/>
          <p:nvPr/>
        </p:nvGrpSpPr>
        <p:grpSpPr>
          <a:xfrm>
            <a:off x="7523834" y="4599229"/>
            <a:ext cx="1499616" cy="1005840"/>
            <a:chOff x="7682951" y="4605130"/>
            <a:chExt cx="1499616" cy="100584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A84CE6-C173-2AEC-D70F-3C8F9AE9C55B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64EA82-5402-6EBC-B728-EE3DC6C69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16D58-E159-8D46-26CD-2E3BD20DD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CD614A1-06D9-6499-983F-531E0174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3F665C-F3A7-705D-D743-8B3150DC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70839F-ABFE-49F5-3625-23D8D1D076C9}"/>
              </a:ext>
            </a:extLst>
          </p:cNvPr>
          <p:cNvGrpSpPr/>
          <p:nvPr/>
        </p:nvGrpSpPr>
        <p:grpSpPr>
          <a:xfrm>
            <a:off x="9175850" y="4599229"/>
            <a:ext cx="1499616" cy="1005840"/>
            <a:chOff x="7682951" y="4605130"/>
            <a:chExt cx="1499616" cy="10058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764C74-3918-DF24-26FE-C935FFE933E4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7C84F2F-8121-96C1-62BB-1AD820D0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5121DA-D85F-3CDB-D611-A6FC4E45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B11C397-DB82-F8A9-F4CF-8119CE745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C65A1AD-334C-14DC-1BB5-BA7E280E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649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1554-F9B7-E008-F6F7-089E98C5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always do the 1024 threads?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4BF3-FE4E-0CD0-BA74-C8CE5974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 memory limit</a:t>
            </a:r>
          </a:p>
          <a:p>
            <a:pPr lvl="1"/>
            <a:r>
              <a:rPr lang="en-US" dirty="0"/>
              <a:t>There’s only 48KB memory available per SM</a:t>
            </a:r>
          </a:p>
          <a:p>
            <a:r>
              <a:rPr lang="en-US" dirty="0"/>
              <a:t>Register limit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Basically any limit in resources.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5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Okay, let’s launch our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launch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dirty="0"/>
              <a:t> with 2 blocks of 4 threads each.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&lt;&lt;&lt;2, 4&gt;&gt;&gt;();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26A84-1874-00C6-214E-158A44FAAB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instructions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14615-3B3A-6154-F354-EEEC9485B4EE}"/>
              </a:ext>
            </a:extLst>
          </p:cNvPr>
          <p:cNvGrpSpPr/>
          <p:nvPr/>
        </p:nvGrpSpPr>
        <p:grpSpPr>
          <a:xfrm>
            <a:off x="7036816" y="3505890"/>
            <a:ext cx="1499616" cy="1005840"/>
            <a:chOff x="7682951" y="4605130"/>
            <a:chExt cx="1499616" cy="10058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9F527B-8B04-1128-5FD9-6C171F6F7B38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62B60C-5DA3-12AC-6294-809FCDE3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F31448-2248-1F8C-A301-08F553AA5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DE3246-A2FC-61E5-AE44-C826A794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F81C2E-6B18-23FF-1C05-09092BB6D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D63218-76F9-40DD-BA0A-EF3CBB0BBA1F}"/>
              </a:ext>
            </a:extLst>
          </p:cNvPr>
          <p:cNvGrpSpPr/>
          <p:nvPr/>
        </p:nvGrpSpPr>
        <p:grpSpPr>
          <a:xfrm>
            <a:off x="8688832" y="3505890"/>
            <a:ext cx="1499616" cy="1005840"/>
            <a:chOff x="7682951" y="4605130"/>
            <a:chExt cx="1499616" cy="10058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9F8DEC-27FA-91F1-3046-CA385A5E3213}"/>
                </a:ext>
              </a:extLst>
            </p:cNvPr>
            <p:cNvSpPr>
              <a:spLocks/>
            </p:cNvSpPr>
            <p:nvPr/>
          </p:nvSpPr>
          <p:spPr>
            <a:xfrm>
              <a:off x="7682951" y="4605130"/>
              <a:ext cx="1499616" cy="10058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AF40655-21E6-0853-51DD-3F8DCC701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4143" y="4742290"/>
              <a:ext cx="274320" cy="7315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151112E-8711-83AB-C782-4F3CBFF3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1342" y="4742290"/>
              <a:ext cx="274320" cy="7315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F46C66B-1D36-0424-3394-9B2E98C87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36" y="4742290"/>
              <a:ext cx="27432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91D9D2-F3AC-EB36-6A83-E48F35816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9325" y="4742290"/>
              <a:ext cx="274320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3846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how you launch every kernel.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KernelName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&lt;&lt;&lt;BLOCKS,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THREADS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&gt;&gt;&gt;(ARGUMENTS);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We’re not going to worry about shared memory and stream in this lecture.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if you’re interested, do let me know.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46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other cool thing about 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have print statements and assertions!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mykernel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solidFill>
                  <a:srgbClr val="03823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("Hello from block %d, thread %d\n"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BE2F2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threadIdx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.x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Kernels are run asynchronously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that follow the kernel launch.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force it to wait until the kernel launch finishes: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9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2. CUDA errors do not interrupt host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manually check if there were errors: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cudaError_t</a:t>
            </a:r>
            <a:r>
              <a:rPr lang="en-US" dirty="0">
                <a:solidFill>
                  <a:srgbClr val="0070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 = </a:t>
            </a: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cudaGetLastError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C1840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cudaGetErrorString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(result));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79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2. CUDA errors do not interrupt host process.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This means that the CPU will continue to run host instructions whether or not kernel launch succeeds!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Or just use this function from </a:t>
            </a:r>
            <a:r>
              <a:rPr lang="en-US" sz="2600" dirty="0">
                <a:hlinkClick r:id="rId2"/>
              </a:rPr>
              <a:t>Lei Mao’s blog</a:t>
            </a:r>
            <a:r>
              <a:rPr lang="en-US" sz="2600" dirty="0"/>
              <a:t> (included in the 3F starter code):</a:t>
            </a:r>
          </a:p>
          <a:p>
            <a:pPr marL="0" indent="0">
              <a:buNone/>
            </a:pP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CHECK_LAST_CUDA_ERROR();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14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C4E8A-8F4C-29A1-773E-F23FC4DF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17207-8A47-50D3-EFA4-8E9E023B2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an extension to C/C++,</a:t>
            </a:r>
          </a:p>
          <a:p>
            <a:pPr lvl="1"/>
            <a:r>
              <a:rPr lang="en-US" dirty="0"/>
              <a:t>Similar to how we did OpenGL projects in C++, but the shaders were in GLSL.</a:t>
            </a:r>
          </a:p>
          <a:p>
            <a:r>
              <a:rPr lang="en-US" dirty="0"/>
              <a:t>Easy to set up and use,</a:t>
            </a:r>
          </a:p>
          <a:p>
            <a:r>
              <a:rPr lang="en-US" dirty="0"/>
              <a:t>Gets slightly more complicated if you want to fully take advantage of all the processing power.</a:t>
            </a:r>
          </a:p>
        </p:txBody>
      </p:sp>
    </p:spTree>
    <p:extLst>
      <p:ext uri="{BB962C8B-B14F-4D97-AF65-F5344CB8AC3E}">
        <p14:creationId xmlns:p14="http://schemas.microsoft.com/office/powerpoint/2010/main" val="271465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B375-BED4-0403-6EED-374DB07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6156-CBF6-FB39-E019-F4E16F6BB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3. Memory allocation in kernels is tricky!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You can do 3F without having to use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malloc</a:t>
            </a:r>
            <a:r>
              <a:rPr lang="en-US" sz="2600" dirty="0"/>
              <a:t>/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</a:t>
            </a:r>
            <a:r>
              <a:rPr lang="en-US" sz="2600" dirty="0"/>
              <a:t> within a kernel, and it is strongly recommended!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But just for your information, within device code you should use just the normal malloc and free functions, and not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cudaMalloc</a:t>
            </a:r>
            <a:r>
              <a:rPr lang="en-US" sz="2600" dirty="0"/>
              <a:t> and </a:t>
            </a:r>
            <a:r>
              <a:rPr lang="en-US" sz="2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cudaFree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257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Compile, debug, profile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92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072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NVCC: CUDA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g++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projG.cxx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Run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projG.cu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You can compile programs with no device code!</a:t>
            </a:r>
          </a:p>
          <a:p>
            <a:endParaRPr lang="en-US" dirty="0"/>
          </a:p>
          <a:p>
            <a:r>
              <a:rPr lang="en-US" dirty="0"/>
              <a:t>It only interprets and compiles </a:t>
            </a:r>
            <a:r>
              <a:rPr lang="en-US" dirty="0">
                <a:solidFill>
                  <a:srgbClr val="C00000"/>
                </a:solidFill>
              </a:rPr>
              <a:t>device</a:t>
            </a:r>
            <a:r>
              <a:rPr lang="en-US" dirty="0"/>
              <a:t> functions as CUDA syntax.</a:t>
            </a:r>
          </a:p>
          <a:p>
            <a:r>
              <a:rPr lang="en-US" dirty="0"/>
              <a:t>The rest is just C++.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82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Just a useful tool that usually comes with CUDA toolkit.</a:t>
            </a:r>
          </a:p>
          <a:p>
            <a:endParaRPr lang="en-US" dirty="0"/>
          </a:p>
          <a:p>
            <a:r>
              <a:rPr lang="en-US" dirty="0"/>
              <a:t>Shows you GPUs, processes using them, and statistics such as utilization, memory usage, and power usage.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11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NVIDIA-SMI: monitor GPU usage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A3940-97D5-B0BC-68F3-36BFC6F9B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 NOT take its reported CUDA version for granted!</a:t>
            </a:r>
          </a:p>
          <a:p>
            <a:endParaRPr lang="en-US" dirty="0"/>
          </a:p>
          <a:p>
            <a:r>
              <a:rPr lang="en-US" dirty="0"/>
              <a:t>If you want to check the CUDA compiler version, do:</a:t>
            </a:r>
            <a:br>
              <a:rPr lang="en-US" dirty="0"/>
            </a:b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nvcc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--version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8F5D2C-ED18-42B9-8F8F-3375C8977E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6564"/>
            <a:ext cx="5181600" cy="42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76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r>
              <a:rPr lang="en-US" dirty="0"/>
              <a:t>pip install fancy-</a:t>
            </a:r>
            <a:r>
              <a:rPr lang="en-US" dirty="0" err="1"/>
              <a:t>smi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then just run `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/>
              <a:t>`!</a:t>
            </a:r>
          </a:p>
          <a:p>
            <a:endParaRPr lang="en-US" dirty="0"/>
          </a:p>
          <a:p>
            <a:r>
              <a:rPr lang="en-US" dirty="0"/>
              <a:t>It talks to `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nvidia-smi</a:t>
            </a:r>
            <a:r>
              <a:rPr lang="en-US" dirty="0"/>
              <a:t>` and gets GPU statistics in CSV, and pretty prints them.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3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Advertisement: try my SMI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2CB25-1D71-3B96-7CB5-218ADCA83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6344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Watch mode: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fancy-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smi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-r 1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Refresh every 1 second.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E1092-153B-59A3-81AF-841476C7BDA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92" y="2221277"/>
            <a:ext cx="6662508" cy="35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5024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Nsight</a:t>
            </a:r>
            <a:r>
              <a:rPr lang="en-US" dirty="0"/>
              <a:t>: Profile your CUDA code</a:t>
            </a:r>
          </a:p>
        </p:txBody>
      </p:sp>
      <p:pic>
        <p:nvPicPr>
          <p:cNvPr id="2050" name="Picture 2" descr="help make high-performance games with beautiful graphics">
            <a:extLst>
              <a:ext uri="{FF2B5EF4-FFF2-40B4-BE49-F238E27FC236}">
                <a16:creationId xmlns:a16="http://schemas.microsoft.com/office/drawing/2014/main" id="{93AE78B5-CF79-C20C-DF92-5F5D2722B3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253" y="1825625"/>
            <a:ext cx="77054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602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NVIDIA GPUs?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44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</a:t>
            </a:r>
          </a:p>
        </p:txBody>
      </p:sp>
    </p:spTree>
    <p:extLst>
      <p:ext uri="{BB962C8B-B14F-4D97-AF65-F5344CB8AC3E}">
        <p14:creationId xmlns:p14="http://schemas.microsoft.com/office/powerpoint/2010/main" val="2362999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46CF17-A856-C727-D48D-79FB34F12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Gives you free GPU access with the CUDA compiler, but your access is limited to 12 hours.</a:t>
            </a:r>
          </a:p>
          <a:p>
            <a:endParaRPr lang="en-US" dirty="0"/>
          </a:p>
          <a:p>
            <a:r>
              <a:rPr lang="en-US" dirty="0"/>
              <a:t>And it’s an </a:t>
            </a:r>
            <a:r>
              <a:rPr lang="en-US" dirty="0" err="1"/>
              <a:t>IPython</a:t>
            </a:r>
            <a:r>
              <a:rPr lang="en-US" dirty="0"/>
              <a:t> environment, meaning you have to get used to overriding it when you want to access the terminal.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44DBC6-696B-BCAD-7165-E78E145451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59019"/>
            <a:ext cx="6095999" cy="46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723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BD9D-96D9-FFCB-6122-8CB77C82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TBA: Resources from UO / CIS research groups?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1948C-5998-C284-DD10-58C5A78B6A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A4205-302E-DF25-17BA-7661817D11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99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write a hello world kernel!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577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7B7650-377F-F43B-213B-376B814AD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CUDA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ABE008-9644-74ED-FB96-2B2A3C14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66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</a:rPr>
              <a:t> Read triangles into device memory and allocate a device Image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0809850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3F: Redo 1F in CUDA!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92F"/>
                </a:solidFill>
                <a:effectLst/>
              </a:rPr>
              <a:t>2. For every frame: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Set up camera,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Get lighting parameters based on camera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Run </a:t>
            </a:r>
            <a:r>
              <a:rPr lang="en-US" b="0" i="0" dirty="0" err="1">
                <a:solidFill>
                  <a:srgbClr val="24292F"/>
                </a:solidFill>
                <a:effectLst/>
              </a:rPr>
              <a:t>Phong</a:t>
            </a:r>
            <a:r>
              <a:rPr lang="en-US" b="0" i="0" dirty="0">
                <a:solidFill>
                  <a:srgbClr val="24292F"/>
                </a:solidFill>
                <a:effectLst/>
              </a:rPr>
              <a:t> shading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Transform coordinates from world space to device space (device being screen, not to be confused with GPU device)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[DEVICE] Rasterize,</a:t>
            </a:r>
          </a:p>
          <a:p>
            <a:pPr marL="914400" lvl="1" indent="-457200" algn="l">
              <a:buFont typeface="+mj-lt"/>
              <a:buAutoNum type="alphaLcParenR"/>
            </a:pPr>
            <a:r>
              <a:rPr lang="en-US" b="0" i="0" dirty="0">
                <a:solidFill>
                  <a:srgbClr val="24292F"/>
                </a:solidFill>
                <a:effectLst/>
              </a:rPr>
              <a:t>Copy image from device to host memory and save as PNM.</a:t>
            </a:r>
          </a:p>
          <a:p>
            <a:pPr lvl="2" algn="l"/>
            <a:r>
              <a:rPr lang="en-US" b="0" i="1" dirty="0">
                <a:solidFill>
                  <a:srgbClr val="24292F"/>
                </a:solidFill>
                <a:effectLst/>
              </a:rPr>
              <a:t>NOTE:</a:t>
            </a:r>
            <a:r>
              <a:rPr lang="en-US" b="0" i="0" dirty="0">
                <a:solidFill>
                  <a:srgbClr val="24292F"/>
                </a:solidFill>
                <a:effectLst/>
              </a:rPr>
              <a:t> Please make this a single function, because in order to measure rasterization speed, we will have to comment this out.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274647-E299-C640-8EF2-D6D869A8FB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8404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the same old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ws_tris.txt</a:t>
            </a:r>
            <a:r>
              <a:rPr lang="en-US" dirty="0"/>
              <a:t> from 1E and 1F. </a:t>
            </a:r>
          </a:p>
          <a:p>
            <a:endParaRPr lang="en-US" dirty="0"/>
          </a:p>
          <a:p>
            <a:r>
              <a:rPr lang="en-US" dirty="0"/>
              <a:t>No change required to that file.</a:t>
            </a:r>
          </a:p>
          <a:p>
            <a:endParaRPr lang="en-US" dirty="0"/>
          </a:p>
          <a:p>
            <a:r>
              <a:rPr lang="en-US" dirty="0"/>
              <a:t>The reader function in the starter code was adapted slightly to read, and immediately write vertices to device memory.</a:t>
            </a:r>
          </a:p>
        </p:txBody>
      </p:sp>
    </p:spTree>
    <p:extLst>
      <p:ext uri="{BB962C8B-B14F-4D97-AF65-F5344CB8AC3E}">
        <p14:creationId xmlns:p14="http://schemas.microsoft.com/office/powerpoint/2010/main" val="20823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C5BA01-BA41-7D4F-566B-A74F8082F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280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70B62-B625-D3EB-888B-87D1D1DA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5DAD2A-A7DF-A356-F31C-9DAE1EE7A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0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6718-DDBC-D0E6-3F78-6C27369C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Programming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D6DCE-7264-4F12-9136-B8DA1551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</a:t>
            </a:r>
            <a:r>
              <a:rPr lang="en-US" dirty="0"/>
              <a:t> is a stream of instructions and data running on a single “core”,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BE2F2D"/>
                </a:solidFill>
              </a:rPr>
              <a:t>thread block </a:t>
            </a:r>
            <a:r>
              <a:rPr lang="en-US" dirty="0"/>
              <a:t>(a.k.a. block, cooperative thread array [</a:t>
            </a:r>
            <a:r>
              <a:rPr lang="en-US" dirty="0">
                <a:solidFill>
                  <a:srgbClr val="BE2F2D"/>
                </a:solidFill>
              </a:rPr>
              <a:t>CTA</a:t>
            </a:r>
            <a:r>
              <a:rPr lang="en-US" dirty="0"/>
              <a:t>]) is a group of </a:t>
            </a:r>
            <a:r>
              <a:rPr lang="en-US" dirty="0">
                <a:solidFill>
                  <a:srgbClr val="BE2F2D"/>
                </a:solidFill>
              </a:rPr>
              <a:t>threads</a:t>
            </a:r>
            <a:r>
              <a:rPr lang="en-US" dirty="0"/>
              <a:t> that run in parallel.</a:t>
            </a:r>
          </a:p>
        </p:txBody>
      </p:sp>
    </p:spTree>
    <p:extLst>
      <p:ext uri="{BB962C8B-B14F-4D97-AF65-F5344CB8AC3E}">
        <p14:creationId xmlns:p14="http://schemas.microsoft.com/office/powerpoint/2010/main" val="69345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90CFE-CA17-60FB-A956-FAD27DD0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Multiprocessor (SM)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FBFBA-64FB-A91B-4B33-F3EEE496A2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NVIDIA card has a specific number of SMs, </a:t>
            </a:r>
          </a:p>
          <a:p>
            <a:endParaRPr lang="en-US" dirty="0"/>
          </a:p>
          <a:p>
            <a:r>
              <a:rPr lang="en-US" dirty="0"/>
              <a:t>Each SM can run one or more thread blocks (subject to resources requested),</a:t>
            </a:r>
          </a:p>
          <a:p>
            <a:endParaRPr lang="en-US" dirty="0"/>
          </a:p>
          <a:p>
            <a:r>
              <a:rPr lang="en-US" dirty="0"/>
              <a:t>(thread blocks are limited to one SM).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5EC349-6452-51D4-AFD5-26415EF69D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22817" y="92855"/>
            <a:ext cx="3411606" cy="58197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FA349-C009-0699-071E-CC4347193183}"/>
              </a:ext>
            </a:extLst>
          </p:cNvPr>
          <p:cNvSpPr txBox="1"/>
          <p:nvPr/>
        </p:nvSpPr>
        <p:spPr>
          <a:xfrm>
            <a:off x="8567510" y="5946130"/>
            <a:ext cx="2722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Source: </a:t>
            </a:r>
            <a:r>
              <a:rPr lang="en-US" sz="1200" b="1" dirty="0">
                <a:hlinkClick r:id="rId3"/>
              </a:rPr>
              <a:t>NVIDIA Fermi Whitepaper</a:t>
            </a:r>
            <a:endParaRPr lang="en-US" sz="1200" b="1" dirty="0"/>
          </a:p>
          <a:p>
            <a:pPr algn="ctr"/>
            <a:r>
              <a:rPr lang="en-US" sz="1200" b="1" dirty="0"/>
              <a:t>Slightly altered for better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840717218"/>
      </p:ext>
    </p:extLst>
  </p:cSld>
  <p:clrMapOvr>
    <a:masterClrMapping/>
  </p:clrMapOvr>
</p:sld>
</file>

<file path=ppt/theme/theme1.xml><?xml version="1.0" encoding="utf-8"?>
<a:theme xmlns:a="http://schemas.openxmlformats.org/drawingml/2006/main" name="AlisThemeFu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Full" id="{99A13AF0-5DFD-9C40-96A0-A4B6DB2C4E8B}" vid="{A5F5EDA0-9364-B447-8289-55525AB1AEEC}"/>
    </a:ext>
  </a:extLst>
</a:theme>
</file>

<file path=ppt/theme/theme2.xml><?xml version="1.0" encoding="utf-8"?>
<a:theme xmlns:a="http://schemas.openxmlformats.org/drawingml/2006/main" name="Gre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3.xml><?xml version="1.0" encoding="utf-8"?>
<a:theme xmlns:a="http://schemas.openxmlformats.org/drawingml/2006/main" name="Pur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rta">
      <a:majorFont>
        <a:latin typeface="Varta" pitchFamily="2" charset="77"/>
        <a:ea typeface=""/>
        <a:cs typeface=""/>
      </a:majorFont>
      <a:minorFont>
        <a:latin typeface="Varta" pitchFamily="2" charset="77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sThemeBlue" id="{05AE6485-5E9C-9943-9198-F0A0E506C7B2}" vid="{5CA5164A-40AE-E34F-8D0D-2F7481D5B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AlisThemeFull</Template>
  <TotalTime>26148</TotalTime>
  <Words>3224</Words>
  <Application>Microsoft Macintosh PowerPoint</Application>
  <PresentationFormat>Widescreen</PresentationFormat>
  <Paragraphs>452</Paragraphs>
  <Slides>78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Cambria Math</vt:lpstr>
      <vt:lpstr>Consolas</vt:lpstr>
      <vt:lpstr>Varta</vt:lpstr>
      <vt:lpstr>Wingdings</vt:lpstr>
      <vt:lpstr>AlisThemeFull</vt:lpstr>
      <vt:lpstr>Green</vt:lpstr>
      <vt:lpstr>Purple</vt:lpstr>
      <vt:lpstr>Black</vt:lpstr>
      <vt:lpstr>NVIDIA GPUs and the CUDA Programming Model</vt:lpstr>
      <vt:lpstr>Outline</vt:lpstr>
      <vt:lpstr>Compute Unified Device Architecture (CUDA)</vt:lpstr>
      <vt:lpstr>NVIDIA from 1993-2006</vt:lpstr>
      <vt:lpstr>CUDA: One of the first APIs enabling GPGPUs</vt:lpstr>
      <vt:lpstr>CUDA</vt:lpstr>
      <vt:lpstr>CUDA Programming Model</vt:lpstr>
      <vt:lpstr>CUDA Programming Model</vt:lpstr>
      <vt:lpstr>Streaming Multiprocessor (SM)</vt:lpstr>
      <vt:lpstr>CUDA Cores</vt:lpstr>
      <vt:lpstr>Even more parallelization!</vt:lpstr>
      <vt:lpstr>Question: Which GPU would you pick?</vt:lpstr>
      <vt:lpstr>Question: Which GPU would you pick?</vt:lpstr>
      <vt:lpstr>Question: Which GPU would you pick?</vt:lpstr>
      <vt:lpstr>Specialized cores</vt:lpstr>
      <vt:lpstr>Ray Tracing Cores</vt:lpstr>
      <vt:lpstr>In AI and Machine Learning</vt:lpstr>
      <vt:lpstr>Tensor Cores</vt:lpstr>
      <vt:lpstr>Off topic: how much that can matter</vt:lpstr>
      <vt:lpstr>CUDA Programming Model</vt:lpstr>
      <vt:lpstr>Heterogeneous Computing</vt:lpstr>
      <vt:lpstr>Steps</vt:lpstr>
      <vt:lpstr>Recall: Shader programs</vt:lpstr>
      <vt:lpstr>Recall: 2A Fragment Shader</vt:lpstr>
      <vt:lpstr>Recall: 2A Vertex Shader</vt:lpstr>
      <vt:lpstr>Compute kernels</vt:lpstr>
      <vt:lpstr>Compute kernels</vt:lpstr>
      <vt:lpstr>Example</vt:lpstr>
      <vt:lpstr>Example</vt:lpstr>
      <vt:lpstr>Example</vt:lpstr>
      <vt:lpstr>These instructions can be repeated</vt:lpstr>
      <vt:lpstr>Question: why aren’t we breaking the last for loop?</vt:lpstr>
      <vt:lpstr>Race condition</vt:lpstr>
      <vt:lpstr>How are race conditions handled?</vt:lpstr>
      <vt:lpstr>Threads</vt:lpstr>
      <vt:lpstr>Warps</vt:lpstr>
      <vt:lpstr>Warps</vt:lpstr>
      <vt:lpstr>Thread blocks</vt:lpstr>
      <vt:lpstr>Thread blocks</vt:lpstr>
      <vt:lpstr>Thread blocks</vt:lpstr>
      <vt:lpstr>Why would we need synchronization? Doesn’t that affect parallelism?</vt:lpstr>
      <vt:lpstr>Why would we need synchronization? Doesn’t that affect parallelism?</vt:lpstr>
      <vt:lpstr>Why would we need synchronization? Doesn’t that affect parallelism?</vt:lpstr>
      <vt:lpstr>Grids</vt:lpstr>
      <vt:lpstr>Clusters (New in the Hopper architecture)</vt:lpstr>
      <vt:lpstr>Memory hierarchy</vt:lpstr>
      <vt:lpstr>Typical kernel structure</vt:lpstr>
      <vt:lpstr>Writing kernels</vt:lpstr>
      <vt:lpstr>Writing device functions</vt:lpstr>
      <vt:lpstr>Configuring kernels</vt:lpstr>
      <vt:lpstr>Naive configuration</vt:lpstr>
      <vt:lpstr>“Go-to” configuration</vt:lpstr>
      <vt:lpstr>Why not always do the 1024 threads?</vt:lpstr>
      <vt:lpstr>Okay, let’s launch our kernel</vt:lpstr>
      <vt:lpstr>That’s it!</vt:lpstr>
      <vt:lpstr>One other cool thing about CUDA</vt:lpstr>
      <vt:lpstr>Notes</vt:lpstr>
      <vt:lpstr>Notes</vt:lpstr>
      <vt:lpstr>Notes</vt:lpstr>
      <vt:lpstr>Notes</vt:lpstr>
      <vt:lpstr>Compile, debug, profile</vt:lpstr>
      <vt:lpstr>NVCC: CUDA Compiler</vt:lpstr>
      <vt:lpstr>NVCC: CUDA Compiler</vt:lpstr>
      <vt:lpstr>NVIDIA-SMI: monitor GPU usage</vt:lpstr>
      <vt:lpstr>NVIDIA-SMI: monitor GPU usage</vt:lpstr>
      <vt:lpstr>Advertisement: try my SMI interface</vt:lpstr>
      <vt:lpstr>Advertisement: try my SMI interface</vt:lpstr>
      <vt:lpstr>Nsight: Profile your CUDA code</vt:lpstr>
      <vt:lpstr>Where do I get NVIDIA GPUs?</vt:lpstr>
      <vt:lpstr>Google Colab?</vt:lpstr>
      <vt:lpstr>TBA: Resources from UO / CIS research groups?</vt:lpstr>
      <vt:lpstr>Let’s write a hello world kernel!</vt:lpstr>
      <vt:lpstr>Project 3F: CUDA</vt:lpstr>
      <vt:lpstr>Project 3F: Redo 1F in CUDA!</vt:lpstr>
      <vt:lpstr>Project 3F: Redo 1F in CUDA!</vt:lpstr>
      <vt:lpstr>Data</vt:lpstr>
      <vt:lpstr>Starter Code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NVIDIA GPUs and the CUDA Programming Model</dc:title>
  <dc:creator>Ali Hassani</dc:creator>
  <cp:lastModifiedBy>Ali Hassani</cp:lastModifiedBy>
  <cp:revision>156</cp:revision>
  <dcterms:created xsi:type="dcterms:W3CDTF">2023-02-10T18:41:22Z</dcterms:created>
  <dcterms:modified xsi:type="dcterms:W3CDTF">2023-03-15T02:36:48Z</dcterms:modified>
</cp:coreProperties>
</file>